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322" r:id="rId6"/>
    <p:sldId id="262" r:id="rId7"/>
    <p:sldId id="263" r:id="rId8"/>
    <p:sldId id="320" r:id="rId9"/>
    <p:sldId id="317" r:id="rId10"/>
    <p:sldId id="31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CF89C8-18CC-42BF-90BF-2C26E59B6F3F}" v="55" dt="2021-05-09T03:11:02.1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29" autoAdjust="0"/>
    <p:restoredTop sz="94660"/>
  </p:normalViewPr>
  <p:slideViewPr>
    <p:cSldViewPr snapToGrid="0">
      <p:cViewPr varScale="1">
        <p:scale>
          <a:sx n="72" d="100"/>
          <a:sy n="72" d="100"/>
        </p:scale>
        <p:origin x="216" y="10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1735D6-2C24-4262-ACF3-0778700D0B5C}"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CF38F8C-450E-423A-8031-AA8D34605447}">
      <dgm:prSet/>
      <dgm:spPr/>
      <dgm:t>
        <a:bodyPr/>
        <a:lstStyle/>
        <a:p>
          <a:r>
            <a:rPr lang="en-AU" dirty="0"/>
            <a:t>Discuss the competing theoretical explanations of global poverty and inequality.</a:t>
          </a:r>
          <a:endParaRPr lang="en-US" dirty="0"/>
        </a:p>
      </dgm:t>
    </dgm:pt>
    <dgm:pt modelId="{F416F6E3-8E05-4027-9C78-11343F580D08}" type="parTrans" cxnId="{A4FE1EE4-3C95-446B-BBFF-4D6DC880FBA1}">
      <dgm:prSet/>
      <dgm:spPr/>
      <dgm:t>
        <a:bodyPr/>
        <a:lstStyle/>
        <a:p>
          <a:endParaRPr lang="en-US"/>
        </a:p>
      </dgm:t>
    </dgm:pt>
    <dgm:pt modelId="{1499EEE4-070D-48A7-865D-B60F735F1A06}" type="sibTrans" cxnId="{A4FE1EE4-3C95-446B-BBFF-4D6DC880FBA1}">
      <dgm:prSet/>
      <dgm:spPr/>
      <dgm:t>
        <a:bodyPr/>
        <a:lstStyle/>
        <a:p>
          <a:endParaRPr lang="en-US"/>
        </a:p>
      </dgm:t>
    </dgm:pt>
    <dgm:pt modelId="{0912CF5A-7646-4E3D-B9B7-357708AE59AE}">
      <dgm:prSet/>
      <dgm:spPr/>
      <dgm:t>
        <a:bodyPr/>
        <a:lstStyle/>
        <a:p>
          <a:r>
            <a:rPr lang="en-AU" i="1"/>
            <a:t>You need to canvass the main existing theoretical explanations and discuss their relative strengths and limitations.</a:t>
          </a:r>
          <a:endParaRPr lang="en-US"/>
        </a:p>
      </dgm:t>
    </dgm:pt>
    <dgm:pt modelId="{A302BAE6-DDC7-4234-B010-6626A063DAA2}" type="parTrans" cxnId="{0548AC0B-7105-464E-B42F-7D08859B0377}">
      <dgm:prSet/>
      <dgm:spPr/>
      <dgm:t>
        <a:bodyPr/>
        <a:lstStyle/>
        <a:p>
          <a:endParaRPr lang="en-US"/>
        </a:p>
      </dgm:t>
    </dgm:pt>
    <dgm:pt modelId="{27CE3326-81B7-4C51-B95B-A73A41038CC5}" type="sibTrans" cxnId="{0548AC0B-7105-464E-B42F-7D08859B0377}">
      <dgm:prSet/>
      <dgm:spPr/>
      <dgm:t>
        <a:bodyPr/>
        <a:lstStyle/>
        <a:p>
          <a:endParaRPr lang="en-US"/>
        </a:p>
      </dgm:t>
    </dgm:pt>
    <dgm:pt modelId="{E786C45C-17C8-49B5-9497-B918DD003A5A}" type="pres">
      <dgm:prSet presAssocID="{5A1735D6-2C24-4262-ACF3-0778700D0B5C}" presName="linear" presStyleCnt="0">
        <dgm:presLayoutVars>
          <dgm:animLvl val="lvl"/>
          <dgm:resizeHandles val="exact"/>
        </dgm:presLayoutVars>
      </dgm:prSet>
      <dgm:spPr/>
    </dgm:pt>
    <dgm:pt modelId="{8E93C376-8681-47E6-880F-F37D328FCEC0}" type="pres">
      <dgm:prSet presAssocID="{1CF38F8C-450E-423A-8031-AA8D34605447}" presName="parentText" presStyleLbl="node1" presStyleIdx="0" presStyleCnt="2">
        <dgm:presLayoutVars>
          <dgm:chMax val="0"/>
          <dgm:bulletEnabled val="1"/>
        </dgm:presLayoutVars>
      </dgm:prSet>
      <dgm:spPr/>
    </dgm:pt>
    <dgm:pt modelId="{DB39C1CD-5A57-408A-AAD1-12F3F643E50F}" type="pres">
      <dgm:prSet presAssocID="{1499EEE4-070D-48A7-865D-B60F735F1A06}" presName="spacer" presStyleCnt="0"/>
      <dgm:spPr/>
    </dgm:pt>
    <dgm:pt modelId="{B67115C2-D09C-4CD3-835A-90E9B10D0F77}" type="pres">
      <dgm:prSet presAssocID="{0912CF5A-7646-4E3D-B9B7-357708AE59AE}" presName="parentText" presStyleLbl="node1" presStyleIdx="1" presStyleCnt="2">
        <dgm:presLayoutVars>
          <dgm:chMax val="0"/>
          <dgm:bulletEnabled val="1"/>
        </dgm:presLayoutVars>
      </dgm:prSet>
      <dgm:spPr/>
    </dgm:pt>
  </dgm:ptLst>
  <dgm:cxnLst>
    <dgm:cxn modelId="{0548AC0B-7105-464E-B42F-7D08859B0377}" srcId="{5A1735D6-2C24-4262-ACF3-0778700D0B5C}" destId="{0912CF5A-7646-4E3D-B9B7-357708AE59AE}" srcOrd="1" destOrd="0" parTransId="{A302BAE6-DDC7-4234-B010-6626A063DAA2}" sibTransId="{27CE3326-81B7-4C51-B95B-A73A41038CC5}"/>
    <dgm:cxn modelId="{D8CF1332-459B-428C-9E87-F0F0BFBEE1DE}" type="presOf" srcId="{5A1735D6-2C24-4262-ACF3-0778700D0B5C}" destId="{E786C45C-17C8-49B5-9497-B918DD003A5A}" srcOrd="0" destOrd="0" presId="urn:microsoft.com/office/officeart/2005/8/layout/vList2"/>
    <dgm:cxn modelId="{684DA371-0F82-4E52-9030-07A4DA514FBE}" type="presOf" srcId="{0912CF5A-7646-4E3D-B9B7-357708AE59AE}" destId="{B67115C2-D09C-4CD3-835A-90E9B10D0F77}" srcOrd="0" destOrd="0" presId="urn:microsoft.com/office/officeart/2005/8/layout/vList2"/>
    <dgm:cxn modelId="{96B9309D-7AB3-4D25-9BF2-1B95CC816A32}" type="presOf" srcId="{1CF38F8C-450E-423A-8031-AA8D34605447}" destId="{8E93C376-8681-47E6-880F-F37D328FCEC0}" srcOrd="0" destOrd="0" presId="urn:microsoft.com/office/officeart/2005/8/layout/vList2"/>
    <dgm:cxn modelId="{A4FE1EE4-3C95-446B-BBFF-4D6DC880FBA1}" srcId="{5A1735D6-2C24-4262-ACF3-0778700D0B5C}" destId="{1CF38F8C-450E-423A-8031-AA8D34605447}" srcOrd="0" destOrd="0" parTransId="{F416F6E3-8E05-4027-9C78-11343F580D08}" sibTransId="{1499EEE4-070D-48A7-865D-B60F735F1A06}"/>
    <dgm:cxn modelId="{C7FE8109-F96A-480D-876C-CFC140FBD613}" type="presParOf" srcId="{E786C45C-17C8-49B5-9497-B918DD003A5A}" destId="{8E93C376-8681-47E6-880F-F37D328FCEC0}" srcOrd="0" destOrd="0" presId="urn:microsoft.com/office/officeart/2005/8/layout/vList2"/>
    <dgm:cxn modelId="{C27CDD81-21A0-445D-BACC-E27548B5C549}" type="presParOf" srcId="{E786C45C-17C8-49B5-9497-B918DD003A5A}" destId="{DB39C1CD-5A57-408A-AAD1-12F3F643E50F}" srcOrd="1" destOrd="0" presId="urn:microsoft.com/office/officeart/2005/8/layout/vList2"/>
    <dgm:cxn modelId="{2AC8616C-435F-4C17-9682-24B4C86AE17D}" type="presParOf" srcId="{E786C45C-17C8-49B5-9497-B918DD003A5A}" destId="{B67115C2-D09C-4CD3-835A-90E9B10D0F77}"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1735D6-2C24-4262-ACF3-0778700D0B5C}"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F130CDB2-65FA-465F-B7B6-AD948C7D5847}">
      <dgm:prSet/>
      <dgm:spPr/>
      <dgm:t>
        <a:bodyPr/>
        <a:lstStyle/>
        <a:p>
          <a:r>
            <a:rPr lang="en-AU" cap="none" spc="0" dirty="0">
              <a:solidFill>
                <a:schemeClr val="tx1"/>
              </a:solidFill>
              <a:effectLst/>
            </a:rPr>
            <a:t>Discuss how do you think global poverty and inequality should be understood.</a:t>
          </a:r>
        </a:p>
      </dgm:t>
    </dgm:pt>
    <dgm:pt modelId="{5DECFD34-22C4-4DC7-90EE-B5EB60B78828}" type="parTrans" cxnId="{FC298EEE-E61F-4DE7-80B0-FB01C8E5445C}">
      <dgm:prSet/>
      <dgm:spPr/>
      <dgm:t>
        <a:bodyPr/>
        <a:lstStyle/>
        <a:p>
          <a:endParaRPr lang="en-AU"/>
        </a:p>
      </dgm:t>
    </dgm:pt>
    <dgm:pt modelId="{399817F9-BADF-4D33-AE43-029ADBC2DF28}" type="sibTrans" cxnId="{FC298EEE-E61F-4DE7-80B0-FB01C8E5445C}">
      <dgm:prSet/>
      <dgm:spPr/>
      <dgm:t>
        <a:bodyPr/>
        <a:lstStyle/>
        <a:p>
          <a:endParaRPr lang="en-AU"/>
        </a:p>
      </dgm:t>
    </dgm:pt>
    <dgm:pt modelId="{1438E653-A5DB-4BF1-8118-E56B64DDEC7C}">
      <dgm:prSet/>
      <dgm:spPr/>
      <dgm:t>
        <a:bodyPr/>
        <a:lstStyle/>
        <a:p>
          <a:r>
            <a:rPr lang="en-AU" i="1" cap="none" spc="0" dirty="0">
              <a:solidFill>
                <a:schemeClr val="tx1"/>
              </a:solidFill>
              <a:effectLst/>
            </a:rPr>
            <a:t>Present an informed argument for understanding global poverty and inequality linked to social work values</a:t>
          </a:r>
          <a:endParaRPr lang="en-AU" cap="none" spc="0" dirty="0">
            <a:solidFill>
              <a:schemeClr val="tx1"/>
            </a:solidFill>
            <a:effectLst/>
          </a:endParaRPr>
        </a:p>
      </dgm:t>
    </dgm:pt>
    <dgm:pt modelId="{BF1B0991-B8F3-4370-9B4C-2B3DAD71C5B4}" type="parTrans" cxnId="{16ADE90C-E1AA-4A74-808A-3640B8E1599C}">
      <dgm:prSet/>
      <dgm:spPr/>
      <dgm:t>
        <a:bodyPr/>
        <a:lstStyle/>
        <a:p>
          <a:endParaRPr lang="en-AU"/>
        </a:p>
      </dgm:t>
    </dgm:pt>
    <dgm:pt modelId="{100323E6-2B12-4DAC-A226-9C14AA65C0D6}" type="sibTrans" cxnId="{16ADE90C-E1AA-4A74-808A-3640B8E1599C}">
      <dgm:prSet/>
      <dgm:spPr/>
      <dgm:t>
        <a:bodyPr/>
        <a:lstStyle/>
        <a:p>
          <a:endParaRPr lang="en-AU"/>
        </a:p>
      </dgm:t>
    </dgm:pt>
    <dgm:pt modelId="{E786C45C-17C8-49B5-9497-B918DD003A5A}" type="pres">
      <dgm:prSet presAssocID="{5A1735D6-2C24-4262-ACF3-0778700D0B5C}" presName="linear" presStyleCnt="0">
        <dgm:presLayoutVars>
          <dgm:animLvl val="lvl"/>
          <dgm:resizeHandles val="exact"/>
        </dgm:presLayoutVars>
      </dgm:prSet>
      <dgm:spPr/>
    </dgm:pt>
    <dgm:pt modelId="{0A59F209-F5D8-46B8-B213-85C2600EF10F}" type="pres">
      <dgm:prSet presAssocID="{F130CDB2-65FA-465F-B7B6-AD948C7D5847}" presName="parentText" presStyleLbl="node1" presStyleIdx="0" presStyleCnt="2">
        <dgm:presLayoutVars>
          <dgm:chMax val="0"/>
          <dgm:bulletEnabled val="1"/>
        </dgm:presLayoutVars>
      </dgm:prSet>
      <dgm:spPr/>
    </dgm:pt>
    <dgm:pt modelId="{FD680D31-E170-4838-84AD-7AB2FC375702}" type="pres">
      <dgm:prSet presAssocID="{399817F9-BADF-4D33-AE43-029ADBC2DF28}" presName="spacer" presStyleCnt="0"/>
      <dgm:spPr/>
    </dgm:pt>
    <dgm:pt modelId="{58E26614-D83E-4701-8E75-230E6EED734B}" type="pres">
      <dgm:prSet presAssocID="{1438E653-A5DB-4BF1-8118-E56B64DDEC7C}" presName="parentText" presStyleLbl="node1" presStyleIdx="1" presStyleCnt="2">
        <dgm:presLayoutVars>
          <dgm:chMax val="0"/>
          <dgm:bulletEnabled val="1"/>
        </dgm:presLayoutVars>
      </dgm:prSet>
      <dgm:spPr/>
    </dgm:pt>
  </dgm:ptLst>
  <dgm:cxnLst>
    <dgm:cxn modelId="{0EABC801-E957-4903-B4F0-9E14FED88B09}" type="presOf" srcId="{1438E653-A5DB-4BF1-8118-E56B64DDEC7C}" destId="{58E26614-D83E-4701-8E75-230E6EED734B}" srcOrd="0" destOrd="0" presId="urn:microsoft.com/office/officeart/2005/8/layout/vList2"/>
    <dgm:cxn modelId="{16ADE90C-E1AA-4A74-808A-3640B8E1599C}" srcId="{5A1735D6-2C24-4262-ACF3-0778700D0B5C}" destId="{1438E653-A5DB-4BF1-8118-E56B64DDEC7C}" srcOrd="1" destOrd="0" parTransId="{BF1B0991-B8F3-4370-9B4C-2B3DAD71C5B4}" sibTransId="{100323E6-2B12-4DAC-A226-9C14AA65C0D6}"/>
    <dgm:cxn modelId="{D8CF1332-459B-428C-9E87-F0F0BFBEE1DE}" type="presOf" srcId="{5A1735D6-2C24-4262-ACF3-0778700D0B5C}" destId="{E786C45C-17C8-49B5-9497-B918DD003A5A}" srcOrd="0" destOrd="0" presId="urn:microsoft.com/office/officeart/2005/8/layout/vList2"/>
    <dgm:cxn modelId="{8D4DE76C-41C7-4974-8A68-F22F60000F76}" type="presOf" srcId="{F130CDB2-65FA-465F-B7B6-AD948C7D5847}" destId="{0A59F209-F5D8-46B8-B213-85C2600EF10F}" srcOrd="0" destOrd="0" presId="urn:microsoft.com/office/officeart/2005/8/layout/vList2"/>
    <dgm:cxn modelId="{FC298EEE-E61F-4DE7-80B0-FB01C8E5445C}" srcId="{5A1735D6-2C24-4262-ACF3-0778700D0B5C}" destId="{F130CDB2-65FA-465F-B7B6-AD948C7D5847}" srcOrd="0" destOrd="0" parTransId="{5DECFD34-22C4-4DC7-90EE-B5EB60B78828}" sibTransId="{399817F9-BADF-4D33-AE43-029ADBC2DF28}"/>
    <dgm:cxn modelId="{8D662397-4C4D-40F6-A9EE-A5E48A050D61}" type="presParOf" srcId="{E786C45C-17C8-49B5-9497-B918DD003A5A}" destId="{0A59F209-F5D8-46B8-B213-85C2600EF10F}" srcOrd="0" destOrd="0" presId="urn:microsoft.com/office/officeart/2005/8/layout/vList2"/>
    <dgm:cxn modelId="{AF961D5B-6616-49EB-B34F-0F03B15BDF48}" type="presParOf" srcId="{E786C45C-17C8-49B5-9497-B918DD003A5A}" destId="{FD680D31-E170-4838-84AD-7AB2FC375702}" srcOrd="1" destOrd="0" presId="urn:microsoft.com/office/officeart/2005/8/layout/vList2"/>
    <dgm:cxn modelId="{18541D11-FF17-4DCF-879C-B4084249D445}" type="presParOf" srcId="{E786C45C-17C8-49B5-9497-B918DD003A5A}" destId="{58E26614-D83E-4701-8E75-230E6EED734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93C376-8681-47E6-880F-F37D328FCEC0}">
      <dsp:nvSpPr>
        <dsp:cNvPr id="0" name=""/>
        <dsp:cNvSpPr/>
      </dsp:nvSpPr>
      <dsp:spPr>
        <a:xfrm>
          <a:off x="0" y="137175"/>
          <a:ext cx="6620505" cy="170469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AU" sz="3100" kern="1200" dirty="0"/>
            <a:t>Discuss the competing theoretical explanations of global poverty and inequality.</a:t>
          </a:r>
          <a:endParaRPr lang="en-US" sz="3100" kern="1200" dirty="0"/>
        </a:p>
      </dsp:txBody>
      <dsp:txXfrm>
        <a:off x="83216" y="220391"/>
        <a:ext cx="6454073" cy="1538258"/>
      </dsp:txXfrm>
    </dsp:sp>
    <dsp:sp modelId="{B67115C2-D09C-4CD3-835A-90E9B10D0F77}">
      <dsp:nvSpPr>
        <dsp:cNvPr id="0" name=""/>
        <dsp:cNvSpPr/>
      </dsp:nvSpPr>
      <dsp:spPr>
        <a:xfrm>
          <a:off x="0" y="1931145"/>
          <a:ext cx="6620505" cy="170469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AU" sz="3100" i="1" kern="1200"/>
            <a:t>You need to canvass the main existing theoretical explanations and discuss their relative strengths and limitations.</a:t>
          </a:r>
          <a:endParaRPr lang="en-US" sz="3100" kern="1200"/>
        </a:p>
      </dsp:txBody>
      <dsp:txXfrm>
        <a:off x="83216" y="2014361"/>
        <a:ext cx="6454073" cy="15382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59F209-F5D8-46B8-B213-85C2600EF10F}">
      <dsp:nvSpPr>
        <dsp:cNvPr id="0" name=""/>
        <dsp:cNvSpPr/>
      </dsp:nvSpPr>
      <dsp:spPr>
        <a:xfrm>
          <a:off x="0" y="80744"/>
          <a:ext cx="6620505" cy="17596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AU" sz="3200" kern="1200" cap="none" spc="0" dirty="0">
              <a:solidFill>
                <a:schemeClr val="tx1"/>
              </a:solidFill>
              <a:effectLst/>
            </a:rPr>
            <a:t>Discuss how do you think global poverty and inequality should be understood.</a:t>
          </a:r>
        </a:p>
      </dsp:txBody>
      <dsp:txXfrm>
        <a:off x="85900" y="166644"/>
        <a:ext cx="6448705" cy="1587880"/>
      </dsp:txXfrm>
    </dsp:sp>
    <dsp:sp modelId="{58E26614-D83E-4701-8E75-230E6EED734B}">
      <dsp:nvSpPr>
        <dsp:cNvPr id="0" name=""/>
        <dsp:cNvSpPr/>
      </dsp:nvSpPr>
      <dsp:spPr>
        <a:xfrm>
          <a:off x="0" y="1932585"/>
          <a:ext cx="6620505" cy="175968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AU" sz="3200" i="1" kern="1200" cap="none" spc="0" dirty="0">
              <a:solidFill>
                <a:schemeClr val="tx1"/>
              </a:solidFill>
              <a:effectLst/>
            </a:rPr>
            <a:t>Present an informed argument for understanding global poverty and inequality linked to social work values</a:t>
          </a:r>
          <a:endParaRPr lang="en-AU" sz="3200" kern="1200" cap="none" spc="0" dirty="0">
            <a:solidFill>
              <a:schemeClr val="tx1"/>
            </a:solidFill>
            <a:effectLst/>
          </a:endParaRPr>
        </a:p>
      </dsp:txBody>
      <dsp:txXfrm>
        <a:off x="85900" y="2018485"/>
        <a:ext cx="6448705" cy="15878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98D1D-AFEF-4344-A03B-8569D8C8CF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197493D8-34A9-45D7-908B-1B24E89DD6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CA7325A4-3EB3-4B52-A948-4066C1704699}"/>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5" name="Footer Placeholder 4">
            <a:extLst>
              <a:ext uri="{FF2B5EF4-FFF2-40B4-BE49-F238E27FC236}">
                <a16:creationId xmlns:a16="http://schemas.microsoft.com/office/drawing/2014/main" id="{59E3E329-440A-4B0C-AC02-2A8AFEA6083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D57AEDE-CD43-4A1B-B823-DAD8494D32BE}"/>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4082431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55BF4-B559-44DC-8F79-D68625A9E605}"/>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5461F3DF-8833-4836-A771-441F45AC70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EB0D4F7-E898-46DA-A55D-EB926F864E3F}"/>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5" name="Footer Placeholder 4">
            <a:extLst>
              <a:ext uri="{FF2B5EF4-FFF2-40B4-BE49-F238E27FC236}">
                <a16:creationId xmlns:a16="http://schemas.microsoft.com/office/drawing/2014/main" id="{7C5DE30A-2E89-4D63-81DD-4E9C555DFCF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80BAB7F-0596-4D2C-A382-AF9B3BB80AC0}"/>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1630786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1E0615-0476-435C-8545-D98BAF8478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23273B58-9F8F-4193-9DC8-6650035398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2CE6143-1193-40E2-A081-5F98D9CB3EEF}"/>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5" name="Footer Placeholder 4">
            <a:extLst>
              <a:ext uri="{FF2B5EF4-FFF2-40B4-BE49-F238E27FC236}">
                <a16:creationId xmlns:a16="http://schemas.microsoft.com/office/drawing/2014/main" id="{B0C4E18B-7E5F-4D55-AFCF-E05EA1D5F1E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DA73660-DDF0-4454-8FBC-E8BF8E767C53}"/>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926529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
    <p:spTree>
      <p:nvGrpSpPr>
        <p:cNvPr id="1" name=""/>
        <p:cNvGrpSpPr/>
        <p:nvPr/>
      </p:nvGrpSpPr>
      <p:grpSpPr>
        <a:xfrm>
          <a:off x="0" y="0"/>
          <a:ext cx="0" cy="0"/>
          <a:chOff x="0" y="0"/>
          <a:chExt cx="0" cy="0"/>
        </a:xfrm>
      </p:grpSpPr>
      <p:sp>
        <p:nvSpPr>
          <p:cNvPr id="2" name="Title 1"/>
          <p:cNvSpPr>
            <a:spLocks noGrp="1"/>
          </p:cNvSpPr>
          <p:nvPr>
            <p:ph type="title"/>
          </p:nvPr>
        </p:nvSpPr>
        <p:spPr>
          <a:xfrm>
            <a:off x="624418" y="431800"/>
            <a:ext cx="10944191" cy="836960"/>
          </a:xfrm>
        </p:spPr>
        <p:txBody>
          <a:bodyPr/>
          <a:lstStyle>
            <a:lvl1pPr>
              <a:defRPr/>
            </a:lvl1pPr>
          </a:lstStyle>
          <a:p>
            <a:r>
              <a:rPr lang="en-US"/>
              <a:t>Click to edit Master title style</a:t>
            </a:r>
            <a:endParaRPr lang="en-AU" dirty="0"/>
          </a:p>
        </p:txBody>
      </p:sp>
      <p:sp>
        <p:nvSpPr>
          <p:cNvPr id="4" name="Text Placeholder 2"/>
          <p:cNvSpPr>
            <a:spLocks noGrp="1"/>
          </p:cNvSpPr>
          <p:nvPr>
            <p:ph type="body" idx="1"/>
          </p:nvPr>
        </p:nvSpPr>
        <p:spPr bwMode="auto">
          <a:xfrm>
            <a:off x="624418" y="1624996"/>
            <a:ext cx="10944191"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7523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0CB2E-0069-45A0-B2AA-C70C20E1AB2A}"/>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6EBD194-FE4B-4638-AC9D-6D7B22BADC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7117F70-67E2-4F74-9D70-C3BD5A18B69F}"/>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5" name="Footer Placeholder 4">
            <a:extLst>
              <a:ext uri="{FF2B5EF4-FFF2-40B4-BE49-F238E27FC236}">
                <a16:creationId xmlns:a16="http://schemas.microsoft.com/office/drawing/2014/main" id="{8B03B82A-BCB4-4BFF-9D8B-C36D6BA087D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8B29889-2E62-4DA5-8C87-E625081CCAFB}"/>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707348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670B8-E3EF-4C5B-A0CB-82A6573AC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49B6C921-F745-4A03-A08C-67D07C91CA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BBFBD9-44DD-4C82-9EB9-914C8EEB4E1F}"/>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5" name="Footer Placeholder 4">
            <a:extLst>
              <a:ext uri="{FF2B5EF4-FFF2-40B4-BE49-F238E27FC236}">
                <a16:creationId xmlns:a16="http://schemas.microsoft.com/office/drawing/2014/main" id="{8808C1AC-1166-4E02-AE4E-73B64D1171F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5C681D8-3924-4471-B4B6-B263E4B75B0A}"/>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1991023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DC959-917F-468F-8423-60101E40CB92}"/>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74DFCC8-332A-45F3-AAF8-C5ED3F5910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9F59D434-8D74-484D-A004-B8311854D9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A7249E58-B812-46E4-8A55-4764CC6A5558}"/>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6" name="Footer Placeholder 5">
            <a:extLst>
              <a:ext uri="{FF2B5EF4-FFF2-40B4-BE49-F238E27FC236}">
                <a16:creationId xmlns:a16="http://schemas.microsoft.com/office/drawing/2014/main" id="{042B3431-D8C1-421D-B7D8-EBE523439E4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D5D554F-A470-4FAE-BC2E-C278FD0CBF6B}"/>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3242888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2E7B2-8929-404B-80D2-F400C68622BA}"/>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F337D27-F58C-4B4C-A6FA-E8C678D7D2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C6B2B1-8D9E-4870-B573-B48B80AA94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1A28DD1A-ACBD-49CA-98B4-BDD0CD2A12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B71765-DF9F-4705-A318-784237B962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D74479AF-8024-4EF9-A5EE-D0B63B9FE56D}"/>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8" name="Footer Placeholder 7">
            <a:extLst>
              <a:ext uri="{FF2B5EF4-FFF2-40B4-BE49-F238E27FC236}">
                <a16:creationId xmlns:a16="http://schemas.microsoft.com/office/drawing/2014/main" id="{593D3876-F30C-40A6-B2EC-495B45B06386}"/>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51D02BA-814F-4044-8442-94ED55B1ECA2}"/>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4067796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BFAC6-C034-452F-8A9B-0DAE23A12CB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AF599B85-80CB-4908-A765-FF9BC3CB870F}"/>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4" name="Footer Placeholder 3">
            <a:extLst>
              <a:ext uri="{FF2B5EF4-FFF2-40B4-BE49-F238E27FC236}">
                <a16:creationId xmlns:a16="http://schemas.microsoft.com/office/drawing/2014/main" id="{2DA5DA8F-3081-4EC2-8F09-8976413A7FFB}"/>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039A203-FC78-4593-9D7A-051166DE66A4}"/>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1934384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2628AF-7E49-44C5-A2DE-1BE9648ACE5E}"/>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3" name="Footer Placeholder 2">
            <a:extLst>
              <a:ext uri="{FF2B5EF4-FFF2-40B4-BE49-F238E27FC236}">
                <a16:creationId xmlns:a16="http://schemas.microsoft.com/office/drawing/2014/main" id="{878E9619-0883-4FFD-9985-6E6E9890A04A}"/>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7CE3DC97-FE5D-483F-9148-FEEE94C136EF}"/>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555655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459CE-4ADA-4BAA-8D23-88829E766C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BD001C5D-785A-4579-A4AF-6FCB27F255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E5EBF8A3-58F1-48DD-987B-FA0F5379AA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676159-2B61-435A-945E-9491E7187BB8}"/>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6" name="Footer Placeholder 5">
            <a:extLst>
              <a:ext uri="{FF2B5EF4-FFF2-40B4-BE49-F238E27FC236}">
                <a16:creationId xmlns:a16="http://schemas.microsoft.com/office/drawing/2014/main" id="{33E78B4D-CF41-4842-A7F3-3D55B2BD97D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A7128FC-8EE3-44C5-975D-C30C0CD26F42}"/>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1207764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6D311-667C-488A-891F-BD0979831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9F610402-34D9-48CC-8AEA-E3C44A96FB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5DCC4D0A-B437-40FB-991A-A6E4F7A4BB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42B27E-A1B2-424B-A33C-86E486B75D95}"/>
              </a:ext>
            </a:extLst>
          </p:cNvPr>
          <p:cNvSpPr>
            <a:spLocks noGrp="1"/>
          </p:cNvSpPr>
          <p:nvPr>
            <p:ph type="dt" sz="half" idx="10"/>
          </p:nvPr>
        </p:nvSpPr>
        <p:spPr/>
        <p:txBody>
          <a:bodyPr/>
          <a:lstStyle/>
          <a:p>
            <a:fld id="{7FF21281-5022-4728-A7A8-6719F1B47367}" type="datetimeFigureOut">
              <a:rPr lang="en-AU" smtClean="0"/>
              <a:t>4/6/21</a:t>
            </a:fld>
            <a:endParaRPr lang="en-AU"/>
          </a:p>
        </p:txBody>
      </p:sp>
      <p:sp>
        <p:nvSpPr>
          <p:cNvPr id="6" name="Footer Placeholder 5">
            <a:extLst>
              <a:ext uri="{FF2B5EF4-FFF2-40B4-BE49-F238E27FC236}">
                <a16:creationId xmlns:a16="http://schemas.microsoft.com/office/drawing/2014/main" id="{9FA1339A-660D-4AB4-BCA4-52D6545C2B4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D7D0DCC-6AD2-41BF-903F-89CFBAA74F93}"/>
              </a:ext>
            </a:extLst>
          </p:cNvPr>
          <p:cNvSpPr>
            <a:spLocks noGrp="1"/>
          </p:cNvSpPr>
          <p:nvPr>
            <p:ph type="sldNum" sz="quarter" idx="12"/>
          </p:nvPr>
        </p:nvSpPr>
        <p:spPr/>
        <p:txBody>
          <a:bodyPr/>
          <a:lstStyle/>
          <a:p>
            <a:fld id="{C861501E-C628-41E6-8430-134B4439875F}" type="slidenum">
              <a:rPr lang="en-AU" smtClean="0"/>
              <a:t>‹#›</a:t>
            </a:fld>
            <a:endParaRPr lang="en-AU"/>
          </a:p>
        </p:txBody>
      </p:sp>
    </p:spTree>
    <p:extLst>
      <p:ext uri="{BB962C8B-B14F-4D97-AF65-F5344CB8AC3E}">
        <p14:creationId xmlns:p14="http://schemas.microsoft.com/office/powerpoint/2010/main" val="4019511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F48DEF-A0E6-45C2-9D22-424BF5FD2B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EDA0FD32-8D46-4222-B0EC-DBE8B85C48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C792131-34CA-44A3-AE38-0F8D404952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F21281-5022-4728-A7A8-6719F1B47367}" type="datetimeFigureOut">
              <a:rPr lang="en-AU" smtClean="0"/>
              <a:t>4/6/21</a:t>
            </a:fld>
            <a:endParaRPr lang="en-AU"/>
          </a:p>
        </p:txBody>
      </p:sp>
      <p:sp>
        <p:nvSpPr>
          <p:cNvPr id="5" name="Footer Placeholder 4">
            <a:extLst>
              <a:ext uri="{FF2B5EF4-FFF2-40B4-BE49-F238E27FC236}">
                <a16:creationId xmlns:a16="http://schemas.microsoft.com/office/drawing/2014/main" id="{A07B6B37-34CC-444A-97D2-A287DB4BA0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E27FC656-9C15-4DF8-B737-B56264A4A3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1501E-C628-41E6-8430-134B4439875F}" type="slidenum">
              <a:rPr lang="en-AU" smtClean="0"/>
              <a:t>‹#›</a:t>
            </a:fld>
            <a:endParaRPr lang="en-AU"/>
          </a:p>
        </p:txBody>
      </p:sp>
    </p:spTree>
    <p:extLst>
      <p:ext uri="{BB962C8B-B14F-4D97-AF65-F5344CB8AC3E}">
        <p14:creationId xmlns:p14="http://schemas.microsoft.com/office/powerpoint/2010/main" val="1129448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Glasses on top of a book">
            <a:extLst>
              <a:ext uri="{FF2B5EF4-FFF2-40B4-BE49-F238E27FC236}">
                <a16:creationId xmlns:a16="http://schemas.microsoft.com/office/drawing/2014/main" id="{6E08DC01-25DD-485F-A4F4-8CD73C73E99C}"/>
              </a:ext>
            </a:extLst>
          </p:cNvPr>
          <p:cNvPicPr>
            <a:picLocks noChangeAspect="1"/>
          </p:cNvPicPr>
          <p:nvPr/>
        </p:nvPicPr>
        <p:blipFill rotWithShape="1">
          <a:blip r:embed="rId2"/>
          <a:srcRect t="14112" b="983"/>
          <a:stretch/>
        </p:blipFill>
        <p:spPr>
          <a:xfrm>
            <a:off x="-3047" y="10"/>
            <a:ext cx="12191999" cy="6857990"/>
          </a:xfrm>
          <a:prstGeom prst="rect">
            <a:avLst/>
          </a:prstGeom>
        </p:spPr>
      </p:pic>
      <p:sp>
        <p:nvSpPr>
          <p:cNvPr id="11" name="Rectangle 1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12025D-C175-420D-9E38-DD9FE3E8C170}"/>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en-AU" sz="5200" dirty="0">
                <a:solidFill>
                  <a:srgbClr val="FFFFFF"/>
                </a:solidFill>
              </a:rPr>
              <a:t>Essay Guide </a:t>
            </a:r>
            <a:br>
              <a:rPr lang="en-AU" sz="5200" dirty="0">
                <a:solidFill>
                  <a:srgbClr val="FFFFFF"/>
                </a:solidFill>
              </a:rPr>
            </a:br>
            <a:r>
              <a:rPr lang="en-AU" sz="5200" dirty="0" err="1">
                <a:solidFill>
                  <a:srgbClr val="FFFFFF"/>
                </a:solidFill>
              </a:rPr>
              <a:t>SWP2SWB</a:t>
            </a:r>
            <a:r>
              <a:rPr lang="en-AU" sz="5200" dirty="0">
                <a:solidFill>
                  <a:srgbClr val="FFFFFF"/>
                </a:solidFill>
              </a:rPr>
              <a:t> 2021</a:t>
            </a:r>
          </a:p>
        </p:txBody>
      </p:sp>
    </p:spTree>
    <p:extLst>
      <p:ext uri="{BB962C8B-B14F-4D97-AF65-F5344CB8AC3E}">
        <p14:creationId xmlns:p14="http://schemas.microsoft.com/office/powerpoint/2010/main" val="401702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7475B24-510B-4D66-BF2A-D96D2BD1AC7A}"/>
              </a:ext>
            </a:extLst>
          </p:cNvPr>
          <p:cNvSpPr>
            <a:spLocks noGrp="1"/>
          </p:cNvSpPr>
          <p:nvPr>
            <p:ph type="body" idx="1"/>
          </p:nvPr>
        </p:nvSpPr>
        <p:spPr>
          <a:xfrm>
            <a:off x="624418" y="332656"/>
            <a:ext cx="10944191" cy="5818303"/>
          </a:xfrm>
        </p:spPr>
        <p:txBody>
          <a:bodyPr>
            <a:normAutofit fontScale="92500"/>
          </a:bodyPr>
          <a:lstStyle/>
          <a:p>
            <a:r>
              <a:rPr lang="en-AU" b="1" dirty="0"/>
              <a:t>Final tips:</a:t>
            </a:r>
          </a:p>
          <a:p>
            <a:pPr lvl="2">
              <a:buFont typeface="Wingdings" panose="05000000000000000000" pitchFamily="2" charset="2"/>
              <a:buChar char="ü"/>
            </a:pPr>
            <a:r>
              <a:rPr lang="en-AU" dirty="0">
                <a:solidFill>
                  <a:schemeClr val="tx1"/>
                </a:solidFill>
              </a:rPr>
              <a:t>Prioritise attending the final two workshops as these will provide opportunity to discuss the essay topic, revise key subject content, and to ask questions. </a:t>
            </a:r>
            <a:r>
              <a:rPr lang="en-AU" i="1" dirty="0">
                <a:solidFill>
                  <a:schemeClr val="tx1"/>
                </a:solidFill>
              </a:rPr>
              <a:t>In past years, students who do well in the final essay are most often those who have regularly attended workshops over the semester</a:t>
            </a:r>
          </a:p>
          <a:p>
            <a:pPr lvl="2">
              <a:buFont typeface="Wingdings" panose="05000000000000000000" pitchFamily="2" charset="2"/>
              <a:buChar char="ü"/>
            </a:pPr>
            <a:r>
              <a:rPr lang="en-AU" dirty="0">
                <a:solidFill>
                  <a:schemeClr val="tx1"/>
                </a:solidFill>
              </a:rPr>
              <a:t>Revise subject lectures and required readings etc (focus on most relevant to essay question – </a:t>
            </a:r>
            <a:r>
              <a:rPr lang="en-AU" dirty="0" err="1">
                <a:solidFill>
                  <a:schemeClr val="tx1"/>
                </a:solidFill>
              </a:rPr>
              <a:t>eg</a:t>
            </a:r>
            <a:r>
              <a:rPr lang="en-AU" dirty="0">
                <a:solidFill>
                  <a:schemeClr val="tx1"/>
                </a:solidFill>
              </a:rPr>
              <a:t> weeks 8, 9, 10 &amp; 11)</a:t>
            </a:r>
          </a:p>
          <a:p>
            <a:pPr lvl="2">
              <a:buFont typeface="Wingdings" panose="05000000000000000000" pitchFamily="2" charset="2"/>
              <a:buChar char="ü"/>
            </a:pPr>
            <a:r>
              <a:rPr lang="en-AU" dirty="0">
                <a:solidFill>
                  <a:schemeClr val="tx1"/>
                </a:solidFill>
              </a:rPr>
              <a:t>Ensure you undertake adequate reading/research for the essay. You should be prioritising literature provided/covered in the subject (required readings, resources in the reading list etc). </a:t>
            </a:r>
            <a:r>
              <a:rPr lang="en-AU" i="1" dirty="0">
                <a:solidFill>
                  <a:schemeClr val="tx1"/>
                </a:solidFill>
              </a:rPr>
              <a:t>In past years, students who have done well in the final essay are most often those who have been keeping up with required reading, and/or made adequate use of the resources already provided</a:t>
            </a:r>
          </a:p>
          <a:p>
            <a:pPr lvl="2">
              <a:buFont typeface="Wingdings" panose="05000000000000000000" pitchFamily="2" charset="2"/>
              <a:buChar char="ü"/>
            </a:pPr>
            <a:r>
              <a:rPr lang="en-AU" dirty="0">
                <a:solidFill>
                  <a:schemeClr val="tx1"/>
                </a:solidFill>
              </a:rPr>
              <a:t>Take time to plan and draft/re-draft your essay. Not many students are able to produce their best work at the last minute and under tight time pressures</a:t>
            </a:r>
          </a:p>
          <a:p>
            <a:pPr lvl="2">
              <a:buFont typeface="Wingdings" panose="05000000000000000000" pitchFamily="2" charset="2"/>
              <a:buChar char="ü"/>
            </a:pPr>
            <a:r>
              <a:rPr lang="en-AU" dirty="0">
                <a:solidFill>
                  <a:schemeClr val="tx1"/>
                </a:solidFill>
              </a:rPr>
              <a:t>Make sure you are using correct referencing. Turnitin is set to enable you to submit drafts and then use the turnitin report to show you where you may have problems with your references. Re-submissions are allowed up until the due date (the essay that is in turnitin when the due date/time passes will be the version that is graded). Please be aware that turnitin reports will be slower to generate as it gets closer to the due date (due to the volume of people submitting)</a:t>
            </a:r>
          </a:p>
          <a:p>
            <a:pPr lvl="2">
              <a:buFont typeface="Wingdings" panose="05000000000000000000" pitchFamily="2" charset="2"/>
              <a:buChar char="ü"/>
            </a:pPr>
            <a:r>
              <a:rPr lang="en-AU" dirty="0">
                <a:solidFill>
                  <a:schemeClr val="tx1"/>
                </a:solidFill>
              </a:rPr>
              <a:t>Make sure you use the resources provided by the university to help you with your essay structure and writing (Achieve@Uni resources accessible via library and LMS) and with your referencing (referencing tool</a:t>
            </a:r>
            <a:r>
              <a:rPr lang="en-AU" dirty="0"/>
              <a:t>)</a:t>
            </a:r>
            <a:endParaRPr lang="en-US" dirty="0"/>
          </a:p>
        </p:txBody>
      </p:sp>
    </p:spTree>
    <p:extLst>
      <p:ext uri="{BB962C8B-B14F-4D97-AF65-F5344CB8AC3E}">
        <p14:creationId xmlns:p14="http://schemas.microsoft.com/office/powerpoint/2010/main" val="3440500364"/>
      </p:ext>
    </p:extLst>
  </p:cSld>
  <p:clrMapOvr>
    <a:masterClrMapping/>
  </p:clrMapOvr>
  <mc:AlternateContent xmlns:mc="http://schemas.openxmlformats.org/markup-compatibility/2006" xmlns:p14="http://schemas.microsoft.com/office/powerpoint/2010/main">
    <mc:Choice Requires="p14">
      <p:transition spd="slow" p14:dur="2000" advTm="226510"/>
    </mc:Choice>
    <mc:Fallback xmlns="">
      <p:transition spd="slow" advTm="22651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3135833-282E-46A8-8A92-613445CF8592}"/>
              </a:ext>
            </a:extLst>
          </p:cNvPr>
          <p:cNvSpPr>
            <a:spLocks noGrp="1"/>
          </p:cNvSpPr>
          <p:nvPr>
            <p:ph type="title"/>
          </p:nvPr>
        </p:nvSpPr>
        <p:spPr>
          <a:xfrm>
            <a:off x="1046746" y="586822"/>
            <a:ext cx="3560252" cy="1645920"/>
          </a:xfrm>
        </p:spPr>
        <p:txBody>
          <a:bodyPr vert="horz" lIns="91440" tIns="45720" rIns="91440" bIns="45720" rtlCol="0" anchor="ctr">
            <a:normAutofit/>
          </a:bodyPr>
          <a:lstStyle/>
          <a:p>
            <a:r>
              <a:rPr lang="en-US" sz="2200" b="1" kern="1200">
                <a:solidFill>
                  <a:schemeClr val="tx1"/>
                </a:solidFill>
                <a:latin typeface="+mj-lt"/>
                <a:ea typeface="+mj-ea"/>
                <a:cs typeface="+mj-cs"/>
              </a:rPr>
              <a:t>Assessment 3 (45%) – Individual essay – 2000 words </a:t>
            </a:r>
            <a:br>
              <a:rPr lang="en-US" sz="2200" b="1" kern="1200">
                <a:solidFill>
                  <a:schemeClr val="tx1"/>
                </a:solidFill>
                <a:latin typeface="+mj-lt"/>
                <a:ea typeface="+mj-ea"/>
                <a:cs typeface="+mj-cs"/>
              </a:rPr>
            </a:br>
            <a:r>
              <a:rPr lang="en-US" sz="2200" b="1" kern="1200">
                <a:solidFill>
                  <a:schemeClr val="tx1"/>
                </a:solidFill>
                <a:latin typeface="+mj-lt"/>
                <a:ea typeface="+mj-ea"/>
                <a:cs typeface="+mj-cs"/>
              </a:rPr>
              <a:t>Due 11.59pm</a:t>
            </a:r>
            <a:r>
              <a:rPr lang="en-US" sz="2200" b="1" kern="1200" baseline="30000">
                <a:solidFill>
                  <a:schemeClr val="tx1"/>
                </a:solidFill>
                <a:latin typeface="+mj-lt"/>
                <a:ea typeface="+mj-ea"/>
                <a:cs typeface="+mj-cs"/>
              </a:rPr>
              <a:t> </a:t>
            </a:r>
            <a:r>
              <a:rPr lang="en-US" sz="2200" b="1" kern="1200">
                <a:solidFill>
                  <a:schemeClr val="tx1"/>
                </a:solidFill>
                <a:latin typeface="+mj-lt"/>
                <a:ea typeface="+mj-ea"/>
                <a:cs typeface="+mj-cs"/>
              </a:rPr>
              <a:t> 7th June 2021 (ILO’s 2 &amp; 3)</a:t>
            </a:r>
            <a:br>
              <a:rPr lang="en-US" sz="2200" b="1" kern="1200">
                <a:solidFill>
                  <a:schemeClr val="tx1"/>
                </a:solidFill>
                <a:latin typeface="+mj-lt"/>
                <a:ea typeface="+mj-ea"/>
                <a:cs typeface="+mj-cs"/>
              </a:rPr>
            </a:br>
            <a:endParaRPr lang="en-US" sz="2200" kern="1200">
              <a:solidFill>
                <a:schemeClr val="tx1"/>
              </a:solidFill>
              <a:latin typeface="+mj-lt"/>
              <a:ea typeface="+mj-ea"/>
              <a:cs typeface="+mj-cs"/>
            </a:endParaRPr>
          </a:p>
        </p:txBody>
      </p:sp>
      <p:sp>
        <p:nvSpPr>
          <p:cNvPr id="14" name="Rectangle 13">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6" name="Rectangle 15">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3">
            <a:extLst>
              <a:ext uri="{FF2B5EF4-FFF2-40B4-BE49-F238E27FC236}">
                <a16:creationId xmlns:a16="http://schemas.microsoft.com/office/drawing/2014/main" id="{194B46C1-470A-4BDD-BFDA-12D7ED46AB73}"/>
              </a:ext>
            </a:extLst>
          </p:cNvPr>
          <p:cNvSpPr/>
          <p:nvPr/>
        </p:nvSpPr>
        <p:spPr>
          <a:xfrm>
            <a:off x="5351164" y="586822"/>
            <a:ext cx="6002636" cy="1645920"/>
          </a:xfrm>
          <a:prstGeom prst="rect">
            <a:avLst/>
          </a:prstGeom>
        </p:spPr>
        <p:txBody>
          <a:bodyPr vert="horz" lIns="91440" tIns="45720" rIns="91440" bIns="45720" rtlCol="0" anchor="ctr">
            <a:normAutofit fontScale="85000" lnSpcReduction="20000"/>
          </a:bodyPr>
          <a:lstStyle/>
          <a:p>
            <a:pPr indent="-228600">
              <a:lnSpc>
                <a:spcPct val="90000"/>
              </a:lnSpc>
              <a:spcAft>
                <a:spcPts val="600"/>
              </a:spcAft>
              <a:buFont typeface="Arial" panose="020B0604020202020204" pitchFamily="34" charset="0"/>
              <a:buChar char="•"/>
            </a:pPr>
            <a:r>
              <a:rPr lang="en-US" sz="1500" b="1" dirty="0"/>
              <a:t>Essay rationale and context:</a:t>
            </a:r>
            <a:endParaRPr lang="en-US" sz="1500" dirty="0"/>
          </a:p>
          <a:p>
            <a:pPr indent="-228600">
              <a:lnSpc>
                <a:spcPct val="90000"/>
              </a:lnSpc>
              <a:spcAft>
                <a:spcPts val="600"/>
              </a:spcAft>
              <a:buFont typeface="Arial" panose="020B0604020202020204" pitchFamily="34" charset="0"/>
              <a:buChar char="•"/>
            </a:pPr>
            <a:r>
              <a:rPr lang="en-US" sz="1500" b="1" dirty="0"/>
              <a:t>As an international profession committed to principles of human rights and social/global justice, social work retains a deep concern with issues of inequality and poverty.</a:t>
            </a:r>
          </a:p>
          <a:p>
            <a:pPr indent="-228600">
              <a:lnSpc>
                <a:spcPct val="90000"/>
              </a:lnSpc>
              <a:spcAft>
                <a:spcPts val="600"/>
              </a:spcAft>
              <a:buFont typeface="Arial" panose="020B0604020202020204" pitchFamily="34" charset="0"/>
              <a:buChar char="•"/>
            </a:pPr>
            <a:r>
              <a:rPr lang="en-US" sz="1500" b="1" dirty="0"/>
              <a:t>To effectively engage with these important issues, social workers require the ability to critically </a:t>
            </a:r>
            <a:r>
              <a:rPr lang="en-US" sz="1500" b="1" dirty="0" err="1"/>
              <a:t>analyse</a:t>
            </a:r>
            <a:r>
              <a:rPr lang="en-US" sz="1500" b="1" dirty="0"/>
              <a:t> competing theories and contexts.</a:t>
            </a:r>
          </a:p>
          <a:p>
            <a:pPr indent="-228600">
              <a:lnSpc>
                <a:spcPct val="90000"/>
              </a:lnSpc>
              <a:spcAft>
                <a:spcPts val="600"/>
              </a:spcAft>
              <a:buFont typeface="Arial" panose="020B0604020202020204" pitchFamily="34" charset="0"/>
              <a:buChar char="•"/>
            </a:pPr>
            <a:endParaRPr lang="en-US" sz="1500" b="1" dirty="0"/>
          </a:p>
          <a:p>
            <a:pPr indent="-228600">
              <a:lnSpc>
                <a:spcPct val="90000"/>
              </a:lnSpc>
              <a:spcAft>
                <a:spcPts val="600"/>
              </a:spcAft>
              <a:buFont typeface="Arial" panose="020B0604020202020204" pitchFamily="34" charset="0"/>
              <a:buChar char="•"/>
            </a:pPr>
            <a:r>
              <a:rPr lang="en-US" sz="1500" b="1" dirty="0"/>
              <a:t>Essays will be assessed against the following criteria:</a:t>
            </a:r>
          </a:p>
          <a:p>
            <a:pPr indent="-228600">
              <a:lnSpc>
                <a:spcPct val="90000"/>
              </a:lnSpc>
              <a:spcAft>
                <a:spcPts val="600"/>
              </a:spcAft>
              <a:buFont typeface="Arial" panose="020B0604020202020204" pitchFamily="34" charset="0"/>
              <a:buChar char="•"/>
            </a:pPr>
            <a:endParaRPr lang="en-US" sz="1100" b="1" i="0" dirty="0">
              <a:effectLst/>
            </a:endParaRPr>
          </a:p>
          <a:p>
            <a:pPr indent="-228600">
              <a:lnSpc>
                <a:spcPct val="90000"/>
              </a:lnSpc>
              <a:spcAft>
                <a:spcPts val="600"/>
              </a:spcAft>
              <a:buFont typeface="Arial" panose="020B0604020202020204" pitchFamily="34" charset="0"/>
              <a:buChar char="•"/>
            </a:pPr>
            <a:endParaRPr lang="en-US" sz="1100" b="0" i="0" dirty="0">
              <a:effectLst/>
            </a:endParaRPr>
          </a:p>
        </p:txBody>
      </p:sp>
      <p:graphicFrame>
        <p:nvGraphicFramePr>
          <p:cNvPr id="5" name="Table 4">
            <a:extLst>
              <a:ext uri="{FF2B5EF4-FFF2-40B4-BE49-F238E27FC236}">
                <a16:creationId xmlns:a16="http://schemas.microsoft.com/office/drawing/2014/main" id="{444DB215-1E94-4B81-A40A-FA1E325AF40B}"/>
              </a:ext>
            </a:extLst>
          </p:cNvPr>
          <p:cNvGraphicFramePr>
            <a:graphicFrameLocks noGrp="1"/>
          </p:cNvGraphicFramePr>
          <p:nvPr>
            <p:extLst>
              <p:ext uri="{D42A27DB-BD31-4B8C-83A1-F6EECF244321}">
                <p14:modId xmlns:p14="http://schemas.microsoft.com/office/powerpoint/2010/main" val="4104165979"/>
              </p:ext>
            </p:extLst>
          </p:nvPr>
        </p:nvGraphicFramePr>
        <p:xfrm>
          <a:off x="557784" y="2676139"/>
          <a:ext cx="11164825" cy="4105950"/>
        </p:xfrm>
        <a:graphic>
          <a:graphicData uri="http://schemas.openxmlformats.org/drawingml/2006/table">
            <a:tbl>
              <a:tblPr firstRow="1" bandRow="1">
                <a:noFill/>
              </a:tblPr>
              <a:tblGrid>
                <a:gridCol w="9386434">
                  <a:extLst>
                    <a:ext uri="{9D8B030D-6E8A-4147-A177-3AD203B41FA5}">
                      <a16:colId xmlns:a16="http://schemas.microsoft.com/office/drawing/2014/main" val="2932324735"/>
                    </a:ext>
                  </a:extLst>
                </a:gridCol>
                <a:gridCol w="1778391">
                  <a:extLst>
                    <a:ext uri="{9D8B030D-6E8A-4147-A177-3AD203B41FA5}">
                      <a16:colId xmlns:a16="http://schemas.microsoft.com/office/drawing/2014/main" val="2376924756"/>
                    </a:ext>
                  </a:extLst>
                </a:gridCol>
              </a:tblGrid>
              <a:tr h="651157">
                <a:tc>
                  <a:txBody>
                    <a:bodyPr/>
                    <a:lstStyle/>
                    <a:p>
                      <a:pPr fontAlgn="t"/>
                      <a:r>
                        <a:rPr lang="en-AU" sz="1050" b="1" cap="all" spc="60">
                          <a:solidFill>
                            <a:schemeClr val="tx1"/>
                          </a:solidFill>
                          <a:effectLst/>
                        </a:rPr>
                        <a:t>Criteria</a:t>
                      </a:r>
                      <a:br>
                        <a:rPr lang="en-AU" sz="1050" b="1" cap="all" spc="60">
                          <a:solidFill>
                            <a:schemeClr val="tx1"/>
                          </a:solidFill>
                          <a:effectLst/>
                        </a:rPr>
                      </a:br>
                      <a:endParaRPr lang="en-AU" sz="1050" b="1" cap="all" spc="60">
                        <a:solidFill>
                          <a:schemeClr val="tx1"/>
                        </a:solidFill>
                        <a:effectLst/>
                      </a:endParaRPr>
                    </a:p>
                  </a:txBody>
                  <a:tcPr marL="124072" marR="62035" marT="72105" marB="72105" anchor="b">
                    <a:lnL w="12700" cmpd="sng">
                      <a:noFill/>
                    </a:lnL>
                    <a:lnR w="12700" cmpd="sng">
                      <a:noFill/>
                    </a:lnR>
                    <a:lnT w="12700" cmpd="sng">
                      <a:noFill/>
                    </a:lnT>
                    <a:lnB w="38100" cmpd="sng">
                      <a:noFill/>
                    </a:lnB>
                    <a:noFill/>
                  </a:tcPr>
                </a:tc>
                <a:tc>
                  <a:txBody>
                    <a:bodyPr/>
                    <a:lstStyle/>
                    <a:p>
                      <a:pPr fontAlgn="t"/>
                      <a:r>
                        <a:rPr lang="en-AU" sz="1050" b="1" cap="all" spc="60">
                          <a:solidFill>
                            <a:schemeClr val="tx1"/>
                          </a:solidFill>
                          <a:effectLst/>
                        </a:rPr>
                        <a:t>Marks</a:t>
                      </a:r>
                      <a:br>
                        <a:rPr lang="en-AU" sz="1050" b="1" cap="all" spc="60">
                          <a:solidFill>
                            <a:schemeClr val="tx1"/>
                          </a:solidFill>
                          <a:effectLst/>
                        </a:rPr>
                      </a:br>
                      <a:endParaRPr lang="en-AU" sz="1050" b="1" cap="all" spc="60">
                        <a:solidFill>
                          <a:schemeClr val="tx1"/>
                        </a:solidFill>
                        <a:effectLst/>
                      </a:endParaRPr>
                    </a:p>
                  </a:txBody>
                  <a:tcPr marL="62035" marR="234247" marT="72105" marB="72105" anchor="b">
                    <a:lnL w="12700" cmpd="sng">
                      <a:noFill/>
                    </a:lnL>
                    <a:lnR w="12700" cmpd="sng">
                      <a:noFill/>
                    </a:lnR>
                    <a:lnT w="12700" cmpd="sng">
                      <a:noFill/>
                    </a:lnT>
                    <a:lnB w="38100" cmpd="sng">
                      <a:noFill/>
                    </a:lnB>
                    <a:noFill/>
                  </a:tcPr>
                </a:tc>
                <a:extLst>
                  <a:ext uri="{0D108BD9-81ED-4DB2-BD59-A6C34878D82A}">
                    <a16:rowId xmlns:a16="http://schemas.microsoft.com/office/drawing/2014/main" val="1446334599"/>
                  </a:ext>
                </a:extLst>
              </a:tr>
              <a:tr h="772606">
                <a:tc>
                  <a:txBody>
                    <a:bodyPr/>
                    <a:lstStyle/>
                    <a:p>
                      <a:pPr fontAlgn="t"/>
                      <a:r>
                        <a:rPr lang="en-AU" sz="1600" cap="none" spc="0">
                          <a:solidFill>
                            <a:schemeClr val="tx1"/>
                          </a:solidFill>
                          <a:effectLst/>
                        </a:rPr>
                        <a:t>Discuss the competing theoretical explanations of global poverty and inequality.</a:t>
                      </a:r>
                    </a:p>
                    <a:p>
                      <a:pPr fontAlgn="t"/>
                      <a:r>
                        <a:rPr lang="en-AU" sz="1600" i="1" cap="none" spc="0">
                          <a:solidFill>
                            <a:schemeClr val="tx1"/>
                          </a:solidFill>
                          <a:effectLst/>
                        </a:rPr>
                        <a:t>You need to canvass the main existing theoretical explanations and discuss their relative strengths and limitations.</a:t>
                      </a:r>
                      <a:endParaRPr lang="en-AU" sz="1600" cap="none" spc="0">
                        <a:solidFill>
                          <a:schemeClr val="tx1"/>
                        </a:solidFill>
                        <a:effectLst/>
                      </a:endParaRPr>
                    </a:p>
                  </a:txBody>
                  <a:tcPr marL="124072" marR="62035" marT="62035" marB="72105">
                    <a:lnL w="12700" cap="flat" cmpd="sng" algn="ctr">
                      <a:solidFill>
                        <a:schemeClr val="tx1"/>
                      </a:solidFill>
                      <a:prstDash val="solid"/>
                    </a:lnL>
                    <a:lnR w="12700" cmpd="sng">
                      <a:noFill/>
                      <a:prstDash val="solid"/>
                    </a:lnR>
                    <a:lnT w="38100" cmpd="sng">
                      <a:noFill/>
                    </a:lnT>
                    <a:lnB w="12700" cmpd="sng">
                      <a:noFill/>
                      <a:prstDash val="solid"/>
                    </a:lnB>
                    <a:noFill/>
                  </a:tcPr>
                </a:tc>
                <a:tc>
                  <a:txBody>
                    <a:bodyPr/>
                    <a:lstStyle/>
                    <a:p>
                      <a:pPr fontAlgn="t"/>
                      <a:r>
                        <a:rPr lang="en-AU" sz="1600" cap="none" spc="0">
                          <a:solidFill>
                            <a:schemeClr val="tx1"/>
                          </a:solidFill>
                          <a:effectLst/>
                        </a:rPr>
                        <a:t>30/100</a:t>
                      </a:r>
                    </a:p>
                  </a:txBody>
                  <a:tcPr marL="62035" marR="234247" marT="62035" marB="72105">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3221785503"/>
                  </a:ext>
                </a:extLst>
              </a:tr>
              <a:tr h="772606">
                <a:tc>
                  <a:txBody>
                    <a:bodyPr/>
                    <a:lstStyle/>
                    <a:p>
                      <a:pPr fontAlgn="t"/>
                      <a:r>
                        <a:rPr lang="en-AU" sz="1600" cap="none" spc="0" dirty="0">
                          <a:solidFill>
                            <a:schemeClr val="tx1"/>
                          </a:solidFill>
                          <a:effectLst/>
                        </a:rPr>
                        <a:t>Discuss how do you think global poverty and inequality should be understood.</a:t>
                      </a:r>
                    </a:p>
                    <a:p>
                      <a:pPr fontAlgn="t"/>
                      <a:r>
                        <a:rPr lang="en-AU" sz="1600" i="1" cap="none" spc="0" dirty="0">
                          <a:solidFill>
                            <a:schemeClr val="tx1"/>
                          </a:solidFill>
                          <a:effectLst/>
                        </a:rPr>
                        <a:t>Present an informed argument for understanding global poverty and inequality linked to social work values</a:t>
                      </a:r>
                      <a:endParaRPr lang="en-AU" sz="1600" cap="none" spc="0" dirty="0">
                        <a:solidFill>
                          <a:schemeClr val="tx1"/>
                        </a:solidFill>
                        <a:effectLst/>
                      </a:endParaRPr>
                    </a:p>
                  </a:txBody>
                  <a:tcPr marL="124072" marR="62035" marT="62035" marB="7210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fontAlgn="t"/>
                      <a:r>
                        <a:rPr lang="en-AU" sz="1600" cap="none" spc="0">
                          <a:solidFill>
                            <a:schemeClr val="tx1"/>
                          </a:solidFill>
                          <a:effectLst/>
                        </a:rPr>
                        <a:t>30/100</a:t>
                      </a:r>
                    </a:p>
                  </a:txBody>
                  <a:tcPr marL="62035" marR="234247" marT="62035" marB="7210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591037202"/>
                  </a:ext>
                </a:extLst>
              </a:tr>
              <a:tr h="1043921">
                <a:tc>
                  <a:txBody>
                    <a:bodyPr/>
                    <a:lstStyle/>
                    <a:p>
                      <a:pPr fontAlgn="t"/>
                      <a:r>
                        <a:rPr lang="en-AU" sz="1600" cap="none" spc="0">
                          <a:solidFill>
                            <a:schemeClr val="tx1"/>
                          </a:solidFill>
                          <a:effectLst/>
                        </a:rPr>
                        <a:t>Demonstrated ability to effectively use appropriate academic literature and evidence to inform essay content (drawing on both subject resources and independent research (minimum 10 references)</a:t>
                      </a:r>
                      <a:br>
                        <a:rPr lang="en-AU" sz="1600" cap="none" spc="0">
                          <a:solidFill>
                            <a:schemeClr val="tx1"/>
                          </a:solidFill>
                          <a:effectLst/>
                        </a:rPr>
                      </a:br>
                      <a:endParaRPr lang="en-AU" sz="1600" cap="none" spc="0">
                        <a:solidFill>
                          <a:schemeClr val="tx1"/>
                        </a:solidFill>
                        <a:effectLst/>
                      </a:endParaRPr>
                    </a:p>
                  </a:txBody>
                  <a:tcPr marL="124072" marR="62035" marT="62035" marB="72105">
                    <a:lnL w="12700"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pPr fontAlgn="t"/>
                      <a:r>
                        <a:rPr lang="en-AU" sz="1600" cap="none" spc="0">
                          <a:solidFill>
                            <a:schemeClr val="tx1"/>
                          </a:solidFill>
                          <a:effectLst/>
                        </a:rPr>
                        <a:t>20/100</a:t>
                      </a:r>
                    </a:p>
                  </a:txBody>
                  <a:tcPr marL="62035" marR="234247" marT="62035" marB="72105">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753401335"/>
                  </a:ext>
                </a:extLst>
              </a:tr>
              <a:tr h="772606">
                <a:tc>
                  <a:txBody>
                    <a:bodyPr/>
                    <a:lstStyle/>
                    <a:p>
                      <a:pPr fontAlgn="t"/>
                      <a:r>
                        <a:rPr lang="en-AU" sz="1600" cap="none" spc="0">
                          <a:solidFill>
                            <a:schemeClr val="tx1"/>
                          </a:solidFill>
                          <a:effectLst/>
                        </a:rPr>
                        <a:t>Demonstrated ability to produce essay demonstrating appropriate structure, writing skills and referencing</a:t>
                      </a:r>
                      <a:br>
                        <a:rPr lang="en-AU" sz="1600" cap="none" spc="0">
                          <a:solidFill>
                            <a:schemeClr val="tx1"/>
                          </a:solidFill>
                          <a:effectLst/>
                        </a:rPr>
                      </a:br>
                      <a:endParaRPr lang="en-AU" sz="1600" cap="none" spc="0">
                        <a:solidFill>
                          <a:schemeClr val="tx1"/>
                        </a:solidFill>
                        <a:effectLst/>
                      </a:endParaRPr>
                    </a:p>
                  </a:txBody>
                  <a:tcPr marL="124072" marR="62035" marT="62035" marB="7210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fontAlgn="t"/>
                      <a:r>
                        <a:rPr lang="en-AU" sz="1600" cap="none" spc="0" dirty="0">
                          <a:solidFill>
                            <a:schemeClr val="tx1"/>
                          </a:solidFill>
                          <a:effectLst/>
                        </a:rPr>
                        <a:t>20/100</a:t>
                      </a:r>
                    </a:p>
                  </a:txBody>
                  <a:tcPr marL="62035" marR="234247" marT="62035" marB="7210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203349576"/>
                  </a:ext>
                </a:extLst>
              </a:tr>
            </a:tbl>
          </a:graphicData>
        </a:graphic>
      </p:graphicFrame>
    </p:spTree>
    <p:extLst>
      <p:ext uri="{BB962C8B-B14F-4D97-AF65-F5344CB8AC3E}">
        <p14:creationId xmlns:p14="http://schemas.microsoft.com/office/powerpoint/2010/main" val="1824392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2DCF7A6-1FC8-4477-A3DB-ADB74FFDCAE0}"/>
              </a:ext>
            </a:extLst>
          </p:cNvPr>
          <p:cNvPicPr>
            <a:picLocks noChangeAspect="1"/>
          </p:cNvPicPr>
          <p:nvPr/>
        </p:nvPicPr>
        <p:blipFill rotWithShape="1">
          <a:blip r:embed="rId2"/>
          <a:srcRect t="3433"/>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0B8095-22F8-4C44-8242-F54B24BA75F0}"/>
              </a:ext>
            </a:extLst>
          </p:cNvPr>
          <p:cNvSpPr>
            <a:spLocks noGrp="1"/>
          </p:cNvSpPr>
          <p:nvPr>
            <p:ph type="title"/>
          </p:nvPr>
        </p:nvSpPr>
        <p:spPr>
          <a:xfrm>
            <a:off x="594804" y="640263"/>
            <a:ext cx="6619811" cy="1344975"/>
          </a:xfrm>
        </p:spPr>
        <p:txBody>
          <a:bodyPr>
            <a:normAutofit/>
          </a:bodyPr>
          <a:lstStyle/>
          <a:p>
            <a:r>
              <a:rPr lang="en-AU" sz="4000" dirty="0"/>
              <a:t>Criteria 1</a:t>
            </a:r>
          </a:p>
        </p:txBody>
      </p:sp>
      <p:graphicFrame>
        <p:nvGraphicFramePr>
          <p:cNvPr id="5" name="Content Placeholder 2">
            <a:extLst>
              <a:ext uri="{FF2B5EF4-FFF2-40B4-BE49-F238E27FC236}">
                <a16:creationId xmlns:a16="http://schemas.microsoft.com/office/drawing/2014/main" id="{C0D7C4CD-605F-4EA9-9629-5E496FF2E6C9}"/>
              </a:ext>
            </a:extLst>
          </p:cNvPr>
          <p:cNvGraphicFramePr>
            <a:graphicFrameLocks noGrp="1"/>
          </p:cNvGraphicFramePr>
          <p:nvPr>
            <p:ph idx="1"/>
            <p:extLst>
              <p:ext uri="{D42A27DB-BD31-4B8C-83A1-F6EECF244321}">
                <p14:modId xmlns:p14="http://schemas.microsoft.com/office/powerpoint/2010/main" val="1902180362"/>
              </p:ext>
            </p:extLst>
          </p:nvPr>
        </p:nvGraphicFramePr>
        <p:xfrm>
          <a:off x="594109" y="2121763"/>
          <a:ext cx="6620505" cy="3773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32619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5" name="Rectangle 84">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9CEB2A-0AE9-4FF6-BEC2-CB17AF42780F}"/>
              </a:ext>
            </a:extLst>
          </p:cNvPr>
          <p:cNvSpPr>
            <a:spLocks noGrp="1"/>
          </p:cNvSpPr>
          <p:nvPr>
            <p:ph type="title"/>
          </p:nvPr>
        </p:nvSpPr>
        <p:spPr>
          <a:xfrm>
            <a:off x="4505343" y="288235"/>
            <a:ext cx="7723366" cy="2872408"/>
          </a:xfrm>
        </p:spPr>
        <p:txBody>
          <a:bodyPr anchor="b">
            <a:normAutofit/>
          </a:bodyPr>
          <a:lstStyle/>
          <a:p>
            <a:r>
              <a:rPr lang="en-AU" sz="3000" dirty="0"/>
              <a:t>1. Discuss the competing theoretical explanations of global poverty and inequality.</a:t>
            </a:r>
            <a:br>
              <a:rPr lang="en-AU" sz="3000" dirty="0"/>
            </a:br>
            <a:r>
              <a:rPr lang="en-AU" sz="2000" dirty="0"/>
              <a:t>This means moving beyond considering how we explain poverty at the national level, and instead analysing how poverty has been explained/theorised at a global level</a:t>
            </a:r>
            <a:br>
              <a:rPr lang="en-AU" sz="3200" dirty="0"/>
            </a:br>
            <a:br>
              <a:rPr lang="en-US" sz="3000" dirty="0"/>
            </a:br>
            <a:endParaRPr lang="en-AU" sz="3000" dirty="0"/>
          </a:p>
        </p:txBody>
      </p:sp>
      <p:pic>
        <p:nvPicPr>
          <p:cNvPr id="5" name="Picture 4" descr="One glowing light bulb in sea of unlit bulbs">
            <a:extLst>
              <a:ext uri="{FF2B5EF4-FFF2-40B4-BE49-F238E27FC236}">
                <a16:creationId xmlns:a16="http://schemas.microsoft.com/office/drawing/2014/main" id="{9F8931A1-0021-4677-9A40-12BEA02D82BF}"/>
              </a:ext>
            </a:extLst>
          </p:cNvPr>
          <p:cNvPicPr>
            <a:picLocks noChangeAspect="1"/>
          </p:cNvPicPr>
          <p:nvPr/>
        </p:nvPicPr>
        <p:blipFill rotWithShape="1">
          <a:blip r:embed="rId2"/>
          <a:srcRect l="28382" r="20684"/>
          <a:stretch/>
        </p:blipFill>
        <p:spPr>
          <a:xfrm>
            <a:off x="39756"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87"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Content Placeholder 2">
            <a:extLst>
              <a:ext uri="{FF2B5EF4-FFF2-40B4-BE49-F238E27FC236}">
                <a16:creationId xmlns:a16="http://schemas.microsoft.com/office/drawing/2014/main" id="{D8A82471-F689-4EF0-9EAD-6A18C14F6631}"/>
              </a:ext>
            </a:extLst>
          </p:cNvPr>
          <p:cNvSpPr>
            <a:spLocks noGrp="1"/>
          </p:cNvSpPr>
          <p:nvPr>
            <p:ph idx="1"/>
          </p:nvPr>
        </p:nvSpPr>
        <p:spPr>
          <a:xfrm>
            <a:off x="4313583" y="2276061"/>
            <a:ext cx="7838661" cy="4472608"/>
          </a:xfrm>
        </p:spPr>
        <p:txBody>
          <a:bodyPr>
            <a:normAutofit fontScale="92500" lnSpcReduction="20000"/>
          </a:bodyPr>
          <a:lstStyle/>
          <a:p>
            <a:pPr lvl="1"/>
            <a:endParaRPr lang="en-AU" sz="1200" dirty="0"/>
          </a:p>
          <a:p>
            <a:pPr lvl="1"/>
            <a:r>
              <a:rPr lang="en-AU" sz="2600" b="1" dirty="0"/>
              <a:t>To answer this question consider using the following prompts to guide your discussion:</a:t>
            </a:r>
          </a:p>
          <a:p>
            <a:pPr marL="457200" lvl="1" indent="0">
              <a:buNone/>
            </a:pPr>
            <a:endParaRPr lang="en-AU" sz="3000" b="1" dirty="0"/>
          </a:p>
          <a:p>
            <a:pPr lvl="1"/>
            <a:r>
              <a:rPr lang="en-AU" sz="2200" dirty="0"/>
              <a:t>How do theories/explanations of global poverty (individual, multidimensional, structural/critical) explain its causes?  What might they emphasise about the nature of poverty?</a:t>
            </a:r>
          </a:p>
          <a:p>
            <a:pPr lvl="1"/>
            <a:r>
              <a:rPr lang="en-AU" sz="2200" dirty="0"/>
              <a:t>What global institutions have argued from/been informed by these perspectives? What kind of solutions are suggested? </a:t>
            </a:r>
          </a:p>
          <a:p>
            <a:pPr lvl="1"/>
            <a:r>
              <a:rPr lang="en-AU" sz="2200" dirty="0"/>
              <a:t>What might be some of the strengths/limitations of these theories be?</a:t>
            </a:r>
          </a:p>
          <a:p>
            <a:pPr lvl="1"/>
            <a:r>
              <a:rPr lang="en-AU" sz="2200" dirty="0"/>
              <a:t>Are they sufficient to explain global poverty and inequality (</a:t>
            </a:r>
            <a:r>
              <a:rPr lang="en-AU" sz="2200" dirty="0" err="1"/>
              <a:t>ie</a:t>
            </a:r>
            <a:r>
              <a:rPr lang="en-AU" sz="2200" dirty="0"/>
              <a:t> causes/nature of problem)? Why/why not? What else should be considered? </a:t>
            </a:r>
          </a:p>
          <a:p>
            <a:pPr lvl="1"/>
            <a:r>
              <a:rPr lang="en-AU" sz="2200" dirty="0"/>
              <a:t>What will inform your argument? What does the literature/evidence you have examined read tell you about their adequacy?</a:t>
            </a:r>
          </a:p>
          <a:p>
            <a:pPr lvl="1"/>
            <a:endParaRPr lang="en-AU" sz="1600" dirty="0"/>
          </a:p>
          <a:p>
            <a:pPr lvl="1"/>
            <a:endParaRPr lang="en-AU" sz="1200" dirty="0"/>
          </a:p>
          <a:p>
            <a:endParaRPr lang="en-AU" sz="1200" dirty="0"/>
          </a:p>
        </p:txBody>
      </p:sp>
    </p:spTree>
    <p:extLst>
      <p:ext uri="{BB962C8B-B14F-4D97-AF65-F5344CB8AC3E}">
        <p14:creationId xmlns:p14="http://schemas.microsoft.com/office/powerpoint/2010/main" val="1995945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F5E0E-407E-4A77-8E4D-4CF4D0AA51A5}"/>
              </a:ext>
            </a:extLst>
          </p:cNvPr>
          <p:cNvSpPr>
            <a:spLocks noGrp="1"/>
          </p:cNvSpPr>
          <p:nvPr>
            <p:ph type="title"/>
          </p:nvPr>
        </p:nvSpPr>
        <p:spPr/>
        <p:txBody>
          <a:bodyPr>
            <a:noAutofit/>
          </a:bodyPr>
          <a:lstStyle/>
          <a:p>
            <a:r>
              <a:rPr lang="en-AU" sz="3200" dirty="0"/>
              <a:t>Comparing individual, structural and multidimensional theories</a:t>
            </a:r>
          </a:p>
        </p:txBody>
      </p:sp>
      <p:sp>
        <p:nvSpPr>
          <p:cNvPr id="4" name="TextBox 3">
            <a:extLst>
              <a:ext uri="{FF2B5EF4-FFF2-40B4-BE49-F238E27FC236}">
                <a16:creationId xmlns:a16="http://schemas.microsoft.com/office/drawing/2014/main" id="{9EBF3295-45DF-42CE-AE45-4DA2D3D0D899}"/>
              </a:ext>
            </a:extLst>
          </p:cNvPr>
          <p:cNvSpPr txBox="1"/>
          <p:nvPr/>
        </p:nvSpPr>
        <p:spPr>
          <a:xfrm>
            <a:off x="839416" y="1165016"/>
            <a:ext cx="4032448" cy="1938992"/>
          </a:xfrm>
          <a:prstGeom prst="rect">
            <a:avLst/>
          </a:prstGeom>
          <a:noFill/>
          <a:ln w="38100">
            <a:solidFill>
              <a:schemeClr val="accent2"/>
            </a:solidFill>
          </a:ln>
        </p:spPr>
        <p:txBody>
          <a:bodyPr wrap="square" rtlCol="0">
            <a:spAutoFit/>
          </a:bodyPr>
          <a:lstStyle/>
          <a:p>
            <a:pPr algn="ctr"/>
            <a:r>
              <a:rPr lang="en-AU" sz="2000" i="1" u="sng" dirty="0"/>
              <a:t>Structural theory</a:t>
            </a:r>
          </a:p>
          <a:p>
            <a:endParaRPr lang="en-AU" sz="2000" dirty="0"/>
          </a:p>
          <a:p>
            <a:pPr algn="ctr"/>
            <a:r>
              <a:rPr lang="en-AU" sz="2000" dirty="0"/>
              <a:t>Structural causes of global poverty (</a:t>
            </a:r>
            <a:r>
              <a:rPr lang="en-AU" sz="2000" dirty="0" err="1"/>
              <a:t>eg</a:t>
            </a:r>
            <a:r>
              <a:rPr lang="en-AU" sz="2000" dirty="0"/>
              <a:t> global inequality)</a:t>
            </a:r>
          </a:p>
          <a:p>
            <a:pPr algn="ctr"/>
            <a:r>
              <a:rPr lang="en-AU" sz="2000" dirty="0"/>
              <a:t>Structural solutions to poverty </a:t>
            </a:r>
          </a:p>
          <a:p>
            <a:pPr algn="ctr"/>
            <a:r>
              <a:rPr lang="en-AU" sz="2000" dirty="0"/>
              <a:t>(address inequalities)</a:t>
            </a:r>
          </a:p>
        </p:txBody>
      </p:sp>
      <p:sp>
        <p:nvSpPr>
          <p:cNvPr id="5" name="TextBox 4">
            <a:extLst>
              <a:ext uri="{FF2B5EF4-FFF2-40B4-BE49-F238E27FC236}">
                <a16:creationId xmlns:a16="http://schemas.microsoft.com/office/drawing/2014/main" id="{B26573FA-4D71-4B66-909C-CC35624E6C2E}"/>
              </a:ext>
            </a:extLst>
          </p:cNvPr>
          <p:cNvSpPr txBox="1"/>
          <p:nvPr/>
        </p:nvSpPr>
        <p:spPr>
          <a:xfrm>
            <a:off x="7536160" y="1132872"/>
            <a:ext cx="3744416" cy="2554545"/>
          </a:xfrm>
          <a:prstGeom prst="rect">
            <a:avLst/>
          </a:prstGeom>
          <a:noFill/>
          <a:ln w="38100">
            <a:solidFill>
              <a:srgbClr val="0070C0"/>
            </a:solidFill>
          </a:ln>
        </p:spPr>
        <p:txBody>
          <a:bodyPr wrap="square" rtlCol="0">
            <a:spAutoFit/>
          </a:bodyPr>
          <a:lstStyle/>
          <a:p>
            <a:pPr algn="ctr"/>
            <a:r>
              <a:rPr lang="en-AU" sz="2000" i="1" u="sng" dirty="0"/>
              <a:t>Individual theory</a:t>
            </a:r>
          </a:p>
          <a:p>
            <a:endParaRPr lang="en-AU" sz="2000" dirty="0"/>
          </a:p>
          <a:p>
            <a:pPr algn="ctr"/>
            <a:r>
              <a:rPr lang="en-AU" sz="2000" dirty="0"/>
              <a:t>Individual causes of global poverty (</a:t>
            </a:r>
            <a:r>
              <a:rPr lang="en-AU" sz="2000" dirty="0" err="1"/>
              <a:t>eg</a:t>
            </a:r>
            <a:r>
              <a:rPr lang="en-AU" sz="2000" dirty="0"/>
              <a:t> agency of individual countries)</a:t>
            </a:r>
          </a:p>
          <a:p>
            <a:pPr algn="ctr"/>
            <a:r>
              <a:rPr lang="en-AU" sz="2000" dirty="0"/>
              <a:t>Individual solutions to global poverty (better choices, </a:t>
            </a:r>
            <a:r>
              <a:rPr lang="en-AU" sz="2000" dirty="0" err="1"/>
              <a:t>ie</a:t>
            </a:r>
            <a:r>
              <a:rPr lang="en-AU" sz="2000" dirty="0"/>
              <a:t> open markets, behaviours, responsibility)</a:t>
            </a:r>
          </a:p>
        </p:txBody>
      </p:sp>
      <p:sp>
        <p:nvSpPr>
          <p:cNvPr id="6" name="TextBox 5">
            <a:extLst>
              <a:ext uri="{FF2B5EF4-FFF2-40B4-BE49-F238E27FC236}">
                <a16:creationId xmlns:a16="http://schemas.microsoft.com/office/drawing/2014/main" id="{0E726720-8C31-43B2-914C-1C0C984FC44F}"/>
              </a:ext>
            </a:extLst>
          </p:cNvPr>
          <p:cNvSpPr txBox="1"/>
          <p:nvPr/>
        </p:nvSpPr>
        <p:spPr>
          <a:xfrm>
            <a:off x="3791744" y="3812935"/>
            <a:ext cx="4320480" cy="2246769"/>
          </a:xfrm>
          <a:prstGeom prst="rect">
            <a:avLst/>
          </a:prstGeom>
          <a:noFill/>
          <a:ln w="38100">
            <a:solidFill>
              <a:srgbClr val="00B050"/>
            </a:solidFill>
          </a:ln>
        </p:spPr>
        <p:txBody>
          <a:bodyPr wrap="square" rtlCol="0">
            <a:spAutoFit/>
          </a:bodyPr>
          <a:lstStyle/>
          <a:p>
            <a:pPr algn="ctr"/>
            <a:r>
              <a:rPr lang="en-AU" sz="2000" i="1" u="sng" dirty="0"/>
              <a:t>Multidimensional theory</a:t>
            </a:r>
          </a:p>
          <a:p>
            <a:endParaRPr lang="en-AU" sz="2000" dirty="0"/>
          </a:p>
          <a:p>
            <a:pPr algn="ctr"/>
            <a:r>
              <a:rPr lang="en-AU" sz="2000" dirty="0"/>
              <a:t>Interaction of structural factors and agency (structure + agency)</a:t>
            </a:r>
            <a:br>
              <a:rPr lang="en-AU" sz="2000" dirty="0"/>
            </a:br>
            <a:r>
              <a:rPr lang="en-AU" sz="2000" dirty="0"/>
              <a:t>Poverty has multiple dimensions and requires multi-faceted solutions</a:t>
            </a:r>
          </a:p>
          <a:p>
            <a:pPr algn="ctr"/>
            <a:r>
              <a:rPr lang="en-AU" sz="2000" dirty="0"/>
              <a:t>(</a:t>
            </a:r>
            <a:r>
              <a:rPr lang="en-AU" sz="2000" dirty="0" err="1"/>
              <a:t>ie</a:t>
            </a:r>
            <a:r>
              <a:rPr lang="en-AU" sz="2000" dirty="0"/>
              <a:t> SDGs)</a:t>
            </a:r>
          </a:p>
        </p:txBody>
      </p:sp>
      <p:cxnSp>
        <p:nvCxnSpPr>
          <p:cNvPr id="8" name="Connector: Elbow 7">
            <a:extLst>
              <a:ext uri="{FF2B5EF4-FFF2-40B4-BE49-F238E27FC236}">
                <a16:creationId xmlns:a16="http://schemas.microsoft.com/office/drawing/2014/main" id="{2C2AE947-4980-441E-9EBB-D1924A3982FD}"/>
              </a:ext>
            </a:extLst>
          </p:cNvPr>
          <p:cNvCxnSpPr>
            <a:stCxn id="4" idx="2"/>
            <a:endCxn id="6" idx="1"/>
          </p:cNvCxnSpPr>
          <p:nvPr/>
        </p:nvCxnSpPr>
        <p:spPr>
          <a:xfrm rot="16200000" flipH="1">
            <a:off x="2407536" y="3552112"/>
            <a:ext cx="1832312" cy="93610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nector: Elbow 9">
            <a:extLst>
              <a:ext uri="{FF2B5EF4-FFF2-40B4-BE49-F238E27FC236}">
                <a16:creationId xmlns:a16="http://schemas.microsoft.com/office/drawing/2014/main" id="{5D63EF62-8431-431D-B105-A32050AD73E1}"/>
              </a:ext>
            </a:extLst>
          </p:cNvPr>
          <p:cNvCxnSpPr>
            <a:stCxn id="5" idx="2"/>
            <a:endCxn id="6" idx="3"/>
          </p:cNvCxnSpPr>
          <p:nvPr/>
        </p:nvCxnSpPr>
        <p:spPr>
          <a:xfrm rot="5400000">
            <a:off x="8135845" y="3663796"/>
            <a:ext cx="1248903" cy="129614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66FBB5F-1D65-4E9E-92DD-FA22D71A767F}"/>
              </a:ext>
            </a:extLst>
          </p:cNvPr>
          <p:cNvSpPr txBox="1"/>
          <p:nvPr/>
        </p:nvSpPr>
        <p:spPr>
          <a:xfrm>
            <a:off x="5303912" y="1844824"/>
            <a:ext cx="1800200" cy="523220"/>
          </a:xfrm>
          <a:prstGeom prst="rect">
            <a:avLst/>
          </a:prstGeom>
          <a:noFill/>
        </p:spPr>
        <p:txBody>
          <a:bodyPr wrap="square" rtlCol="0">
            <a:spAutoFit/>
          </a:bodyPr>
          <a:lstStyle/>
          <a:p>
            <a:pPr algn="ctr"/>
            <a:r>
              <a:rPr lang="en-AU" sz="1400" dirty="0"/>
              <a:t>Opposing/competing theories</a:t>
            </a:r>
          </a:p>
        </p:txBody>
      </p:sp>
      <p:cxnSp>
        <p:nvCxnSpPr>
          <p:cNvPr id="13" name="Straight Arrow Connector 12">
            <a:extLst>
              <a:ext uri="{FF2B5EF4-FFF2-40B4-BE49-F238E27FC236}">
                <a16:creationId xmlns:a16="http://schemas.microsoft.com/office/drawing/2014/main" id="{C2C19B3D-FFB6-4BD0-AE79-2D6642D6F830}"/>
              </a:ext>
            </a:extLst>
          </p:cNvPr>
          <p:cNvCxnSpPr>
            <a:stCxn id="11" idx="1"/>
          </p:cNvCxnSpPr>
          <p:nvPr/>
        </p:nvCxnSpPr>
        <p:spPr>
          <a:xfrm flipH="1" flipV="1">
            <a:off x="4943872" y="2060848"/>
            <a:ext cx="360040" cy="455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6A62A026-D92C-4EB6-87C1-D4015BDBFF21}"/>
              </a:ext>
            </a:extLst>
          </p:cNvPr>
          <p:cNvCxnSpPr>
            <a:stCxn id="11" idx="3"/>
          </p:cNvCxnSpPr>
          <p:nvPr/>
        </p:nvCxnSpPr>
        <p:spPr>
          <a:xfrm flipV="1">
            <a:off x="7104112" y="2060848"/>
            <a:ext cx="360040" cy="455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2AFF9658-270D-4BAB-A675-7F42B901196E}"/>
              </a:ext>
            </a:extLst>
          </p:cNvPr>
          <p:cNvSpPr txBox="1"/>
          <p:nvPr/>
        </p:nvSpPr>
        <p:spPr>
          <a:xfrm>
            <a:off x="5361758" y="6021288"/>
            <a:ext cx="2030492" cy="523220"/>
          </a:xfrm>
          <a:prstGeom prst="rect">
            <a:avLst/>
          </a:prstGeom>
          <a:noFill/>
        </p:spPr>
        <p:txBody>
          <a:bodyPr wrap="none" rtlCol="0">
            <a:spAutoFit/>
          </a:bodyPr>
          <a:lstStyle/>
          <a:p>
            <a:r>
              <a:rPr lang="en-AU" sz="1400" dirty="0"/>
              <a:t>Compromise/</a:t>
            </a:r>
          </a:p>
          <a:p>
            <a:r>
              <a:rPr lang="en-AU" sz="1400" dirty="0"/>
              <a:t>Middle road</a:t>
            </a:r>
            <a:r>
              <a:rPr lang="en-AU" sz="1400"/>
              <a:t>/Mainstream</a:t>
            </a:r>
            <a:endParaRPr lang="en-AU" sz="1400" dirty="0"/>
          </a:p>
        </p:txBody>
      </p:sp>
      <p:cxnSp>
        <p:nvCxnSpPr>
          <p:cNvPr id="19" name="Straight Arrow Connector 18">
            <a:extLst>
              <a:ext uri="{FF2B5EF4-FFF2-40B4-BE49-F238E27FC236}">
                <a16:creationId xmlns:a16="http://schemas.microsoft.com/office/drawing/2014/main" id="{6F23BD7C-F8CE-4608-8968-E0509E7B3631}"/>
              </a:ext>
            </a:extLst>
          </p:cNvPr>
          <p:cNvCxnSpPr>
            <a:stCxn id="17" idx="0"/>
            <a:endCxn id="6" idx="2"/>
          </p:cNvCxnSpPr>
          <p:nvPr/>
        </p:nvCxnSpPr>
        <p:spPr>
          <a:xfrm flipH="1">
            <a:off x="5951984" y="6021288"/>
            <a:ext cx="425020" cy="38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5185482"/>
      </p:ext>
    </p:extLst>
  </p:cSld>
  <p:clrMapOvr>
    <a:masterClrMapping/>
  </p:clrMapOvr>
  <mc:AlternateContent xmlns:mc="http://schemas.openxmlformats.org/markup-compatibility/2006" xmlns:p14="http://schemas.microsoft.com/office/powerpoint/2010/main">
    <mc:Choice Requires="p14">
      <p:transition spd="slow" p14:dur="2000" advTm="413946"/>
    </mc:Choice>
    <mc:Fallback xmlns="">
      <p:transition spd="slow" advTm="41394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2DCF7A6-1FC8-4477-A3DB-ADB74FFDCAE0}"/>
              </a:ext>
            </a:extLst>
          </p:cNvPr>
          <p:cNvPicPr>
            <a:picLocks noChangeAspect="1"/>
          </p:cNvPicPr>
          <p:nvPr/>
        </p:nvPicPr>
        <p:blipFill rotWithShape="1">
          <a:blip r:embed="rId2"/>
          <a:srcRect t="3433"/>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0B8095-22F8-4C44-8242-F54B24BA75F0}"/>
              </a:ext>
            </a:extLst>
          </p:cNvPr>
          <p:cNvSpPr>
            <a:spLocks noGrp="1"/>
          </p:cNvSpPr>
          <p:nvPr>
            <p:ph type="title"/>
          </p:nvPr>
        </p:nvSpPr>
        <p:spPr>
          <a:xfrm>
            <a:off x="594804" y="640263"/>
            <a:ext cx="6619811" cy="1344975"/>
          </a:xfrm>
        </p:spPr>
        <p:txBody>
          <a:bodyPr>
            <a:normAutofit/>
          </a:bodyPr>
          <a:lstStyle/>
          <a:p>
            <a:r>
              <a:rPr lang="en-AU" sz="4000" dirty="0"/>
              <a:t>Criteria 2</a:t>
            </a:r>
          </a:p>
        </p:txBody>
      </p:sp>
      <p:graphicFrame>
        <p:nvGraphicFramePr>
          <p:cNvPr id="5" name="Content Placeholder 2">
            <a:extLst>
              <a:ext uri="{FF2B5EF4-FFF2-40B4-BE49-F238E27FC236}">
                <a16:creationId xmlns:a16="http://schemas.microsoft.com/office/drawing/2014/main" id="{C0D7C4CD-605F-4EA9-9629-5E496FF2E6C9}"/>
              </a:ext>
            </a:extLst>
          </p:cNvPr>
          <p:cNvGraphicFramePr>
            <a:graphicFrameLocks noGrp="1"/>
          </p:cNvGraphicFramePr>
          <p:nvPr>
            <p:ph idx="1"/>
            <p:extLst>
              <p:ext uri="{D42A27DB-BD31-4B8C-83A1-F6EECF244321}">
                <p14:modId xmlns:p14="http://schemas.microsoft.com/office/powerpoint/2010/main" val="210576234"/>
              </p:ext>
            </p:extLst>
          </p:nvPr>
        </p:nvGraphicFramePr>
        <p:xfrm>
          <a:off x="594109" y="2121763"/>
          <a:ext cx="6620505" cy="3773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705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5" name="Rectangle 84">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9CEB2A-0AE9-4FF6-BEC2-CB17AF42780F}"/>
              </a:ext>
            </a:extLst>
          </p:cNvPr>
          <p:cNvSpPr>
            <a:spLocks noGrp="1"/>
          </p:cNvSpPr>
          <p:nvPr>
            <p:ph type="title"/>
          </p:nvPr>
        </p:nvSpPr>
        <p:spPr>
          <a:xfrm>
            <a:off x="5500962" y="1808498"/>
            <a:ext cx="6251110" cy="1265900"/>
          </a:xfrm>
        </p:spPr>
        <p:txBody>
          <a:bodyPr anchor="b">
            <a:normAutofit fontScale="90000"/>
          </a:bodyPr>
          <a:lstStyle/>
          <a:p>
            <a:br>
              <a:rPr lang="en-AU" sz="3200" dirty="0"/>
            </a:br>
            <a:br>
              <a:rPr lang="en-AU" sz="3200" dirty="0"/>
            </a:br>
            <a:br>
              <a:rPr lang="en-AU" sz="3200" dirty="0"/>
            </a:br>
            <a:br>
              <a:rPr lang="en-AU" sz="3200" dirty="0"/>
            </a:br>
            <a:r>
              <a:rPr lang="en-AU" sz="3200" dirty="0"/>
              <a:t>2. Discuss how do you think global poverty and inequality should be understood.</a:t>
            </a:r>
            <a:br>
              <a:rPr lang="en-AU" sz="3200" dirty="0"/>
            </a:br>
            <a:br>
              <a:rPr lang="en-AU" sz="3200" dirty="0"/>
            </a:br>
            <a:br>
              <a:rPr lang="en-US" sz="3000" dirty="0"/>
            </a:br>
            <a:endParaRPr lang="en-AU" sz="3000" dirty="0"/>
          </a:p>
        </p:txBody>
      </p:sp>
      <p:pic>
        <p:nvPicPr>
          <p:cNvPr id="5" name="Picture 4" descr="One glowing light bulb in sea of unlit bulbs">
            <a:extLst>
              <a:ext uri="{FF2B5EF4-FFF2-40B4-BE49-F238E27FC236}">
                <a16:creationId xmlns:a16="http://schemas.microsoft.com/office/drawing/2014/main" id="{9F8931A1-0021-4677-9A40-12BEA02D82BF}"/>
              </a:ext>
            </a:extLst>
          </p:cNvPr>
          <p:cNvPicPr>
            <a:picLocks noChangeAspect="1"/>
          </p:cNvPicPr>
          <p:nvPr/>
        </p:nvPicPr>
        <p:blipFill rotWithShape="1">
          <a:blip r:embed="rId2"/>
          <a:srcRect l="28382" r="20684"/>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87"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Content Placeholder 2">
            <a:extLst>
              <a:ext uri="{FF2B5EF4-FFF2-40B4-BE49-F238E27FC236}">
                <a16:creationId xmlns:a16="http://schemas.microsoft.com/office/drawing/2014/main" id="{D8A82471-F689-4EF0-9EAD-6A18C14F6631}"/>
              </a:ext>
            </a:extLst>
          </p:cNvPr>
          <p:cNvSpPr>
            <a:spLocks noGrp="1"/>
          </p:cNvSpPr>
          <p:nvPr>
            <p:ph idx="1"/>
          </p:nvPr>
        </p:nvSpPr>
        <p:spPr>
          <a:xfrm>
            <a:off x="5297762" y="2706624"/>
            <a:ext cx="6251110" cy="3483864"/>
          </a:xfrm>
        </p:spPr>
        <p:txBody>
          <a:bodyPr>
            <a:normAutofit/>
          </a:bodyPr>
          <a:lstStyle/>
          <a:p>
            <a:pPr lvl="1"/>
            <a:endParaRPr lang="en-AU" sz="1200" dirty="0"/>
          </a:p>
          <a:p>
            <a:pPr lvl="1"/>
            <a:endParaRPr lang="en-AU" sz="1200" dirty="0"/>
          </a:p>
          <a:p>
            <a:endParaRPr lang="en-AU" sz="1200" dirty="0"/>
          </a:p>
        </p:txBody>
      </p:sp>
      <p:sp>
        <p:nvSpPr>
          <p:cNvPr id="3" name="Rectangle 2">
            <a:extLst>
              <a:ext uri="{FF2B5EF4-FFF2-40B4-BE49-F238E27FC236}">
                <a16:creationId xmlns:a16="http://schemas.microsoft.com/office/drawing/2014/main" id="{F4EE4EAB-520C-4D64-85E4-BDAAECAF6283}"/>
              </a:ext>
            </a:extLst>
          </p:cNvPr>
          <p:cNvSpPr/>
          <p:nvPr/>
        </p:nvSpPr>
        <p:spPr>
          <a:xfrm>
            <a:off x="4830203" y="2303932"/>
            <a:ext cx="7185890" cy="4524315"/>
          </a:xfrm>
          <a:prstGeom prst="rect">
            <a:avLst/>
          </a:prstGeom>
        </p:spPr>
        <p:txBody>
          <a:bodyPr wrap="square">
            <a:spAutoFit/>
          </a:bodyPr>
          <a:lstStyle/>
          <a:p>
            <a:pPr marL="285750" indent="-285750">
              <a:buFont typeface="Arial" panose="020B0604020202020204" pitchFamily="34" charset="0"/>
              <a:buChar char="•"/>
            </a:pPr>
            <a:r>
              <a:rPr lang="en-AU" sz="1700" dirty="0"/>
              <a:t>Having read and evaluated various sources of literature and evidence, this is asking you to identify and discuss your thoughts/ideas/views on how the problem should be understood (</a:t>
            </a:r>
            <a:r>
              <a:rPr lang="en-AU" sz="1700" dirty="0" err="1"/>
              <a:t>ie</a:t>
            </a:r>
            <a:r>
              <a:rPr lang="en-AU" sz="1700" dirty="0"/>
              <a:t> main causes/key issues)?</a:t>
            </a:r>
          </a:p>
          <a:p>
            <a:pPr marL="285750" indent="-285750">
              <a:buFont typeface="Arial" panose="020B0604020202020204" pitchFamily="34" charset="0"/>
              <a:buChar char="•"/>
            </a:pPr>
            <a:r>
              <a:rPr lang="en-AU" sz="1700" dirty="0"/>
              <a:t>Specifically, it is asking you to discuss how you think issues of global poverty and inequality </a:t>
            </a:r>
            <a:r>
              <a:rPr lang="en-AU" sz="1700" i="1" dirty="0"/>
              <a:t>should</a:t>
            </a:r>
            <a:r>
              <a:rPr lang="en-AU" sz="1700" dirty="0"/>
              <a:t> be understood (</a:t>
            </a:r>
            <a:r>
              <a:rPr lang="en-AU" sz="1700" dirty="0" err="1"/>
              <a:t>eg</a:t>
            </a:r>
            <a:r>
              <a:rPr lang="en-AU" sz="1700" dirty="0"/>
              <a:t> your views may differ to those you might identify as being the current </a:t>
            </a:r>
            <a:r>
              <a:rPr lang="en-AU" sz="1700" i="1" dirty="0"/>
              <a:t>dominant </a:t>
            </a:r>
            <a:r>
              <a:rPr lang="en-AU" sz="1700" dirty="0"/>
              <a:t>ways of understanding and addressing poverty/inequality)</a:t>
            </a:r>
            <a:endParaRPr lang="en-AU" sz="1700" i="1" dirty="0"/>
          </a:p>
          <a:p>
            <a:pPr marL="285750" indent="-285750">
              <a:buFont typeface="Arial" panose="020B0604020202020204" pitchFamily="34" charset="0"/>
              <a:buChar char="•"/>
            </a:pPr>
            <a:r>
              <a:rPr lang="en-AU" sz="1700" dirty="0"/>
              <a:t>Your discussion should identify the explanation/theories you consider provide the most appropriate understanding of </a:t>
            </a:r>
            <a:r>
              <a:rPr lang="en-AU" sz="1700"/>
              <a:t>global poverty/inequality </a:t>
            </a:r>
            <a:r>
              <a:rPr lang="en-AU" sz="1700" dirty="0"/>
              <a:t>(</a:t>
            </a:r>
            <a:r>
              <a:rPr lang="en-AU" sz="1700" dirty="0" err="1"/>
              <a:t>ie</a:t>
            </a:r>
            <a:r>
              <a:rPr lang="en-AU" sz="1700" dirty="0"/>
              <a:t> main causes; key issues) and provide an explanation of why </a:t>
            </a:r>
          </a:p>
          <a:p>
            <a:pPr marL="285750" indent="-285750">
              <a:buFont typeface="Arial" panose="020B0604020202020204" pitchFamily="34" charset="0"/>
              <a:buChar char="•"/>
            </a:pPr>
            <a:r>
              <a:rPr lang="en-AU" sz="1700" dirty="0"/>
              <a:t>It is asking you to make this an </a:t>
            </a:r>
            <a:r>
              <a:rPr lang="en-AU" sz="1700" b="1" dirty="0"/>
              <a:t>informed argument</a:t>
            </a:r>
            <a:r>
              <a:rPr lang="en-AU" sz="1700" dirty="0"/>
              <a:t>, </a:t>
            </a:r>
            <a:r>
              <a:rPr lang="en-AU" sz="1700" dirty="0" err="1"/>
              <a:t>ie</a:t>
            </a:r>
            <a:r>
              <a:rPr lang="en-AU" sz="1700" dirty="0"/>
              <a:t> to put forward </a:t>
            </a:r>
            <a:r>
              <a:rPr lang="en-AU" sz="1700" i="1" dirty="0"/>
              <a:t>your</a:t>
            </a:r>
            <a:r>
              <a:rPr lang="en-AU" sz="1700" dirty="0"/>
              <a:t> position, but also ensuring it is adequately supported by reference to appropriate supporting literature</a:t>
            </a:r>
          </a:p>
          <a:p>
            <a:pPr marL="285750" indent="-285750">
              <a:buFont typeface="Arial" panose="020B0604020202020204" pitchFamily="34" charset="0"/>
              <a:buChar char="•"/>
            </a:pPr>
            <a:r>
              <a:rPr lang="en-AU" sz="1700" dirty="0"/>
              <a:t>Your discussion should also demonstrate your understanding of </a:t>
            </a:r>
            <a:r>
              <a:rPr lang="en-AU" sz="1700" i="1" dirty="0"/>
              <a:t>social work values </a:t>
            </a:r>
            <a:r>
              <a:rPr lang="en-AU" sz="1700" dirty="0"/>
              <a:t>(</a:t>
            </a:r>
            <a:r>
              <a:rPr lang="en-AU" sz="1700" dirty="0" err="1"/>
              <a:t>ie</a:t>
            </a:r>
            <a:r>
              <a:rPr lang="en-AU" sz="1700" dirty="0"/>
              <a:t> human rights and social/global justice) and describe how/why your preferred approach would be consistent with these principles</a:t>
            </a:r>
          </a:p>
          <a:p>
            <a:pPr lvl="2">
              <a:buFont typeface="Arial" panose="020B0604020202020204" pitchFamily="34" charset="0"/>
              <a:buChar char="•"/>
            </a:pPr>
            <a:endParaRPr lang="en-AU" sz="1600" dirty="0"/>
          </a:p>
        </p:txBody>
      </p:sp>
    </p:spTree>
    <p:extLst>
      <p:ext uri="{BB962C8B-B14F-4D97-AF65-F5344CB8AC3E}">
        <p14:creationId xmlns:p14="http://schemas.microsoft.com/office/powerpoint/2010/main" val="3094243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One glowing light bulb in sea of unlit bulbs">
            <a:extLst>
              <a:ext uri="{FF2B5EF4-FFF2-40B4-BE49-F238E27FC236}">
                <a16:creationId xmlns:a16="http://schemas.microsoft.com/office/drawing/2014/main" id="{9F8931A1-0021-4677-9A40-12BEA02D82BF}"/>
              </a:ext>
            </a:extLst>
          </p:cNvPr>
          <p:cNvPicPr>
            <a:picLocks noChangeAspect="1"/>
          </p:cNvPicPr>
          <p:nvPr/>
        </p:nvPicPr>
        <p:blipFill rotWithShape="1">
          <a:blip r:embed="rId2">
            <a:alphaModFix/>
          </a:blip>
          <a:srcRect l="18885" r="11187"/>
          <a:stretch/>
        </p:blipFill>
        <p:spPr>
          <a:xfrm>
            <a:off x="5797543" y="10"/>
            <a:ext cx="6394152" cy="6857990"/>
          </a:xfrm>
          <a:prstGeom prst="rect">
            <a:avLst/>
          </a:prstGeom>
        </p:spPr>
      </p:pic>
      <p:pic>
        <p:nvPicPr>
          <p:cNvPr id="92" name="Picture 91">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id="{C69CEB2A-0AE9-4FF6-BEC2-CB17AF42780F}"/>
              </a:ext>
            </a:extLst>
          </p:cNvPr>
          <p:cNvSpPr>
            <a:spLocks noGrp="1"/>
          </p:cNvSpPr>
          <p:nvPr>
            <p:ph type="title"/>
          </p:nvPr>
        </p:nvSpPr>
        <p:spPr>
          <a:xfrm>
            <a:off x="804998" y="798445"/>
            <a:ext cx="4803636" cy="1311664"/>
          </a:xfrm>
        </p:spPr>
        <p:txBody>
          <a:bodyPr>
            <a:normAutofit/>
          </a:bodyPr>
          <a:lstStyle/>
          <a:p>
            <a:br>
              <a:rPr lang="en-AU" sz="1100">
                <a:solidFill>
                  <a:srgbClr val="000000"/>
                </a:solidFill>
              </a:rPr>
            </a:br>
            <a:br>
              <a:rPr lang="en-AU" sz="1100">
                <a:solidFill>
                  <a:srgbClr val="000000"/>
                </a:solidFill>
              </a:rPr>
            </a:br>
            <a:br>
              <a:rPr lang="en-AU" sz="1100">
                <a:solidFill>
                  <a:srgbClr val="000000"/>
                </a:solidFill>
              </a:rPr>
            </a:br>
            <a:br>
              <a:rPr lang="en-AU" sz="1100">
                <a:solidFill>
                  <a:srgbClr val="000000"/>
                </a:solidFill>
              </a:rPr>
            </a:br>
            <a:br>
              <a:rPr lang="en-AU" sz="1100">
                <a:solidFill>
                  <a:srgbClr val="000000"/>
                </a:solidFill>
              </a:rPr>
            </a:br>
            <a:br>
              <a:rPr lang="en-AU" sz="1100">
                <a:solidFill>
                  <a:srgbClr val="000000"/>
                </a:solidFill>
              </a:rPr>
            </a:br>
            <a:br>
              <a:rPr lang="en-US" sz="1100">
                <a:solidFill>
                  <a:srgbClr val="000000"/>
                </a:solidFill>
              </a:rPr>
            </a:br>
            <a:endParaRPr lang="en-AU" sz="1100">
              <a:solidFill>
                <a:srgbClr val="000000"/>
              </a:solidFill>
            </a:endParaRPr>
          </a:p>
        </p:txBody>
      </p:sp>
      <p:sp>
        <p:nvSpPr>
          <p:cNvPr id="74" name="Content Placeholder 2">
            <a:extLst>
              <a:ext uri="{FF2B5EF4-FFF2-40B4-BE49-F238E27FC236}">
                <a16:creationId xmlns:a16="http://schemas.microsoft.com/office/drawing/2014/main" id="{D8A82471-F689-4EF0-9EAD-6A18C14F6631}"/>
              </a:ext>
            </a:extLst>
          </p:cNvPr>
          <p:cNvSpPr>
            <a:spLocks noGrp="1"/>
          </p:cNvSpPr>
          <p:nvPr>
            <p:ph idx="1"/>
          </p:nvPr>
        </p:nvSpPr>
        <p:spPr>
          <a:xfrm>
            <a:off x="91440" y="798444"/>
            <a:ext cx="6136640" cy="5846195"/>
          </a:xfrm>
        </p:spPr>
        <p:txBody>
          <a:bodyPr anchor="ctr">
            <a:normAutofit/>
          </a:bodyPr>
          <a:lstStyle/>
          <a:p>
            <a:pPr lvl="1"/>
            <a:endParaRPr lang="en-AU" sz="800" dirty="0">
              <a:solidFill>
                <a:srgbClr val="000000"/>
              </a:solidFill>
            </a:endParaRPr>
          </a:p>
          <a:p>
            <a:pPr lvl="1"/>
            <a:endParaRPr lang="en-AU" sz="800" dirty="0">
              <a:solidFill>
                <a:srgbClr val="000000"/>
              </a:solidFill>
            </a:endParaRPr>
          </a:p>
          <a:p>
            <a:r>
              <a:rPr lang="en-AU" sz="2000" b="1" dirty="0">
                <a:solidFill>
                  <a:srgbClr val="000000"/>
                </a:solidFill>
              </a:rPr>
              <a:t>3. Demonstrated ability to effectively use appropriate academic literature and evidence to inform essay content (drawing on both subject resources and independent research (minimum 10 references)</a:t>
            </a:r>
          </a:p>
          <a:p>
            <a:r>
              <a:rPr lang="en-AU" sz="1600" dirty="0">
                <a:solidFill>
                  <a:srgbClr val="000000"/>
                </a:solidFill>
              </a:rPr>
              <a:t>Description, discussion and arguments to be supported by literature</a:t>
            </a:r>
          </a:p>
          <a:p>
            <a:r>
              <a:rPr lang="en-AU" sz="1600" dirty="0">
                <a:solidFill>
                  <a:srgbClr val="000000"/>
                </a:solidFill>
              </a:rPr>
              <a:t>Appropriate academic sources (books, journals, reputable/authoritative online sources)</a:t>
            </a:r>
          </a:p>
          <a:p>
            <a:r>
              <a:rPr lang="en-AU" sz="1600" dirty="0">
                <a:solidFill>
                  <a:srgbClr val="000000"/>
                </a:solidFill>
              </a:rPr>
              <a:t>Subject reading list – substantial number of ‘required’ and ‘recommended’ resources</a:t>
            </a:r>
          </a:p>
          <a:p>
            <a:r>
              <a:rPr lang="en-AU" sz="1600" dirty="0">
                <a:solidFill>
                  <a:srgbClr val="000000"/>
                </a:solidFill>
              </a:rPr>
              <a:t>Authors cited in lecture notes (go to primary source rather than reference lecture notes themselves)</a:t>
            </a:r>
          </a:p>
          <a:p>
            <a:r>
              <a:rPr lang="en-AU" sz="1600" dirty="0">
                <a:solidFill>
                  <a:srgbClr val="000000"/>
                </a:solidFill>
              </a:rPr>
              <a:t>Other evidence – quantitative and qualitative/lived experience research where appropriate</a:t>
            </a:r>
          </a:p>
          <a:p>
            <a:r>
              <a:rPr lang="en-AU" sz="1600" dirty="0">
                <a:solidFill>
                  <a:srgbClr val="000000"/>
                </a:solidFill>
              </a:rPr>
              <a:t>Own research (be mindful of quality and relevance of literature)</a:t>
            </a:r>
          </a:p>
          <a:p>
            <a:endParaRPr lang="en-AU" sz="1600" dirty="0">
              <a:solidFill>
                <a:srgbClr val="000000"/>
              </a:solidFill>
            </a:endParaRPr>
          </a:p>
          <a:p>
            <a:r>
              <a:rPr lang="en-AU" sz="1600" i="1" dirty="0">
                <a:solidFill>
                  <a:srgbClr val="000000"/>
                </a:solidFill>
              </a:rPr>
              <a:t>Essays that demonstrate excellent use of resources/literature will not only score high marks in this specific criteria , but also in the two content criteria (adequate description; strong discussion/argument)</a:t>
            </a:r>
          </a:p>
          <a:p>
            <a:endParaRPr lang="en-AU" sz="800" dirty="0">
              <a:solidFill>
                <a:srgbClr val="000000"/>
              </a:solidFill>
            </a:endParaRPr>
          </a:p>
        </p:txBody>
      </p:sp>
      <p:sp>
        <p:nvSpPr>
          <p:cNvPr id="3" name="Rectangle 2">
            <a:extLst>
              <a:ext uri="{FF2B5EF4-FFF2-40B4-BE49-F238E27FC236}">
                <a16:creationId xmlns:a16="http://schemas.microsoft.com/office/drawing/2014/main" id="{F4EE4EAB-520C-4D64-85E4-BDAAECAF6283}"/>
              </a:ext>
            </a:extLst>
          </p:cNvPr>
          <p:cNvSpPr/>
          <p:nvPr/>
        </p:nvSpPr>
        <p:spPr>
          <a:xfrm>
            <a:off x="4765964" y="2567579"/>
            <a:ext cx="7185890" cy="338554"/>
          </a:xfrm>
          <a:prstGeom prst="rect">
            <a:avLst/>
          </a:prstGeom>
        </p:spPr>
        <p:txBody>
          <a:bodyPr wrap="square">
            <a:spAutoFit/>
          </a:bodyPr>
          <a:lstStyle/>
          <a:p>
            <a:pPr lvl="2">
              <a:buFont typeface="Arial" panose="020B0604020202020204" pitchFamily="34" charset="0"/>
              <a:buChar char="•"/>
            </a:pPr>
            <a:endParaRPr lang="en-AU" sz="1600" dirty="0"/>
          </a:p>
        </p:txBody>
      </p:sp>
    </p:spTree>
    <p:extLst>
      <p:ext uri="{BB962C8B-B14F-4D97-AF65-F5344CB8AC3E}">
        <p14:creationId xmlns:p14="http://schemas.microsoft.com/office/powerpoint/2010/main" val="2152558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CAC9161-5671-46D2-8B72-14258D1E4EFE}"/>
              </a:ext>
            </a:extLst>
          </p:cNvPr>
          <p:cNvSpPr>
            <a:spLocks noGrp="1"/>
          </p:cNvSpPr>
          <p:nvPr>
            <p:ph type="body" idx="1"/>
          </p:nvPr>
        </p:nvSpPr>
        <p:spPr>
          <a:xfrm>
            <a:off x="624418" y="692696"/>
            <a:ext cx="10944191" cy="5458263"/>
          </a:xfrm>
        </p:spPr>
        <p:txBody>
          <a:bodyPr>
            <a:normAutofit/>
          </a:bodyPr>
          <a:lstStyle/>
          <a:p>
            <a:pPr marL="0" indent="0">
              <a:buNone/>
            </a:pPr>
            <a:r>
              <a:rPr lang="en-AU" b="1" dirty="0"/>
              <a:t>4</a:t>
            </a:r>
            <a:r>
              <a:rPr lang="en-AU" b="1" dirty="0">
                <a:solidFill>
                  <a:schemeClr val="tx1"/>
                </a:solidFill>
              </a:rPr>
              <a:t>. Demonstrated ability to produce essay demonstrating appropriate structure, writing skills and referencing</a:t>
            </a:r>
          </a:p>
          <a:p>
            <a:r>
              <a:rPr lang="en-AU" b="1" i="1" dirty="0">
                <a:solidFill>
                  <a:schemeClr val="tx1"/>
                </a:solidFill>
              </a:rPr>
              <a:t>This part of the assessment will require you to:</a:t>
            </a:r>
          </a:p>
          <a:p>
            <a:pPr lvl="2">
              <a:buFont typeface="Arial" panose="020B0604020202020204" pitchFamily="34" charset="0"/>
              <a:buChar char="•"/>
            </a:pPr>
            <a:r>
              <a:rPr lang="en-AU" dirty="0">
                <a:solidFill>
                  <a:schemeClr val="tx1"/>
                </a:solidFill>
              </a:rPr>
              <a:t>Demonstrate use of formal essay structure (proper introduction and conclusion; body separated into distinct paragraphs; linking between paragraphs; clear narrative/purpose)</a:t>
            </a:r>
          </a:p>
          <a:p>
            <a:pPr lvl="2">
              <a:buFont typeface="Arial" panose="020B0604020202020204" pitchFamily="34" charset="0"/>
              <a:buChar char="•"/>
            </a:pPr>
            <a:r>
              <a:rPr lang="en-AU" dirty="0">
                <a:solidFill>
                  <a:schemeClr val="tx1"/>
                </a:solidFill>
              </a:rPr>
              <a:t>Demonstrate appropriate academic writing skills (spelling, grammar, punctuation, sentence structure, formal language/tone, clear and logical flow of discussion)</a:t>
            </a:r>
          </a:p>
          <a:p>
            <a:pPr lvl="3">
              <a:buFont typeface="Wingdings" panose="05000000000000000000" pitchFamily="2" charset="2"/>
              <a:buChar char="ü"/>
            </a:pPr>
            <a:r>
              <a:rPr lang="en-AU" dirty="0">
                <a:solidFill>
                  <a:schemeClr val="tx1"/>
                </a:solidFill>
              </a:rPr>
              <a:t>Think about feedback received on previous written work</a:t>
            </a:r>
          </a:p>
          <a:p>
            <a:pPr lvl="3">
              <a:buFont typeface="Wingdings" panose="05000000000000000000" pitchFamily="2" charset="2"/>
              <a:buChar char="ü"/>
            </a:pPr>
            <a:r>
              <a:rPr lang="en-AU" dirty="0">
                <a:solidFill>
                  <a:schemeClr val="tx1"/>
                </a:solidFill>
              </a:rPr>
              <a:t>Use ‘Achieve@Uni’ resources to assist (link via </a:t>
            </a:r>
            <a:r>
              <a:rPr lang="en-AU" dirty="0" err="1">
                <a:solidFill>
                  <a:schemeClr val="tx1"/>
                </a:solidFill>
              </a:rPr>
              <a:t>LMS</a:t>
            </a:r>
            <a:r>
              <a:rPr lang="en-AU" dirty="0">
                <a:solidFill>
                  <a:schemeClr val="tx1"/>
                </a:solidFill>
              </a:rPr>
              <a:t>)</a:t>
            </a:r>
          </a:p>
          <a:p>
            <a:pPr lvl="2"/>
            <a:r>
              <a:rPr lang="en-US" dirty="0"/>
              <a:t>While you are writing about your own viewpoint, you are encouraged to avoid writing in first-person (your facilitator will provide some simple examples of how you can do this)</a:t>
            </a:r>
            <a:endParaRPr lang="en-AU" dirty="0">
              <a:solidFill>
                <a:schemeClr val="tx1"/>
              </a:solidFill>
            </a:endParaRPr>
          </a:p>
          <a:p>
            <a:pPr lvl="2">
              <a:buFont typeface="Arial" panose="020B0604020202020204" pitchFamily="34" charset="0"/>
              <a:buChar char="•"/>
            </a:pPr>
            <a:r>
              <a:rPr lang="en-AU" dirty="0">
                <a:solidFill>
                  <a:schemeClr val="tx1"/>
                </a:solidFill>
              </a:rPr>
              <a:t>Use accurate referencing: </a:t>
            </a:r>
            <a:endParaRPr lang="en-AU" sz="2000" dirty="0">
              <a:solidFill>
                <a:schemeClr val="tx1"/>
              </a:solidFill>
              <a:latin typeface="+mn-lt"/>
              <a:cs typeface="Arial" charset="0"/>
            </a:endParaRPr>
          </a:p>
          <a:p>
            <a:pPr lvl="3">
              <a:buFont typeface="Wingdings" panose="05000000000000000000" pitchFamily="2" charset="2"/>
              <a:buChar char="ü"/>
            </a:pPr>
            <a:r>
              <a:rPr lang="en-AU" dirty="0">
                <a:solidFill>
                  <a:schemeClr val="tx1"/>
                </a:solidFill>
                <a:latin typeface="Calibri" panose="020F0502020204030204" pitchFamily="34" charset="0"/>
                <a:cs typeface="Calibri" panose="020F0502020204030204" pitchFamily="34" charset="0"/>
              </a:rPr>
              <a:t>In-text referencing (correct format; appropriate paraphrasing; appropriate use of direct quotes etc). Use turnitin report from draft to review and amend referencing as needed</a:t>
            </a:r>
          </a:p>
          <a:p>
            <a:pPr lvl="3">
              <a:buFont typeface="Wingdings" panose="05000000000000000000" pitchFamily="2" charset="2"/>
              <a:buChar char="ü"/>
            </a:pPr>
            <a:r>
              <a:rPr lang="en-AU" sz="1800" dirty="0">
                <a:solidFill>
                  <a:schemeClr val="tx1"/>
                </a:solidFill>
                <a:latin typeface="Calibri" panose="020F0502020204030204" pitchFamily="34" charset="0"/>
                <a:cs typeface="Calibri" panose="020F0502020204030204" pitchFamily="34" charset="0"/>
              </a:rPr>
              <a:t>Complete and accurate reference list (using library referencing tool to ensure full and accurate referencing to APA 7)</a:t>
            </a:r>
          </a:p>
          <a:p>
            <a:endParaRPr lang="en-AU" dirty="0">
              <a:solidFill>
                <a:schemeClr val="tx1"/>
              </a:solidFill>
            </a:endParaRPr>
          </a:p>
          <a:p>
            <a:endParaRPr lang="en-US" dirty="0"/>
          </a:p>
        </p:txBody>
      </p:sp>
    </p:spTree>
    <p:extLst>
      <p:ext uri="{BB962C8B-B14F-4D97-AF65-F5344CB8AC3E}">
        <p14:creationId xmlns:p14="http://schemas.microsoft.com/office/powerpoint/2010/main" val="68546034"/>
      </p:ext>
    </p:extLst>
  </p:cSld>
  <p:clrMapOvr>
    <a:masterClrMapping/>
  </p:clrMapOvr>
  <mc:AlternateContent xmlns:mc="http://schemas.openxmlformats.org/markup-compatibility/2006" xmlns:p14="http://schemas.microsoft.com/office/powerpoint/2010/main">
    <mc:Choice Requires="p14">
      <p:transition spd="slow" p14:dur="2000" advTm="75602"/>
    </mc:Choice>
    <mc:Fallback xmlns="">
      <p:transition spd="slow" advTm="75602"/>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1695</TotalTime>
  <Words>1383</Words>
  <Application>Microsoft Macintosh PowerPoint</Application>
  <PresentationFormat>Widescreen</PresentationFormat>
  <Paragraphs>88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Essay Guide  SWP2SWB 2021</vt:lpstr>
      <vt:lpstr>Assessment 3 (45%) – Individual essay – 2000 words  Due 11.59pm  7th June 2021 (ILO’s 2 &amp; 3) </vt:lpstr>
      <vt:lpstr>Criteria 1</vt:lpstr>
      <vt:lpstr>1. Discuss the competing theoretical explanations of global poverty and inequality. This means moving beyond considering how we explain poverty at the national level, and instead analysing how poverty has been explained/theorised at a global level  </vt:lpstr>
      <vt:lpstr>Comparing individual, structural and multidimensional theories</vt:lpstr>
      <vt:lpstr>Criteria 2</vt:lpstr>
      <vt:lpstr>    2. Discuss how do you think global poverty and inequality should be understood.   </vt:lpstr>
      <vt:lpstr>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Essay Guide 2021</dc:title>
  <dc:creator>Jacqui Theobald</dc:creator>
  <cp:lastModifiedBy>joanamano8866@gmail.com</cp:lastModifiedBy>
  <cp:revision>4</cp:revision>
  <dcterms:created xsi:type="dcterms:W3CDTF">2021-03-18T04:55:06Z</dcterms:created>
  <dcterms:modified xsi:type="dcterms:W3CDTF">2021-06-05T05:54:07Z</dcterms:modified>
</cp:coreProperties>
</file>